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86"/>
  </p:notesMasterIdLst>
  <p:handoutMasterIdLst>
    <p:handoutMasterId r:id="rId87"/>
  </p:handoutMasterIdLst>
  <p:sldIdLst>
    <p:sldId id="527" r:id="rId2"/>
    <p:sldId id="553" r:id="rId3"/>
    <p:sldId id="510" r:id="rId4"/>
    <p:sldId id="535" r:id="rId5"/>
    <p:sldId id="536" r:id="rId6"/>
    <p:sldId id="458" r:id="rId7"/>
    <p:sldId id="541" r:id="rId8"/>
    <p:sldId id="543" r:id="rId9"/>
    <p:sldId id="544" r:id="rId10"/>
    <p:sldId id="542" r:id="rId11"/>
    <p:sldId id="554" r:id="rId12"/>
    <p:sldId id="537" r:id="rId13"/>
    <p:sldId id="491" r:id="rId14"/>
    <p:sldId id="469" r:id="rId15"/>
    <p:sldId id="470" r:id="rId16"/>
    <p:sldId id="471" r:id="rId17"/>
    <p:sldId id="530" r:id="rId18"/>
    <p:sldId id="512" r:id="rId19"/>
    <p:sldId id="497" r:id="rId20"/>
    <p:sldId id="496" r:id="rId21"/>
    <p:sldId id="495" r:id="rId22"/>
    <p:sldId id="533" r:id="rId23"/>
    <p:sldId id="494" r:id="rId24"/>
    <p:sldId id="358" r:id="rId25"/>
    <p:sldId id="569" r:id="rId26"/>
    <p:sldId id="545" r:id="rId27"/>
    <p:sldId id="559" r:id="rId28"/>
    <p:sldId id="560" r:id="rId29"/>
    <p:sldId id="561" r:id="rId30"/>
    <p:sldId id="555" r:id="rId31"/>
    <p:sldId id="558" r:id="rId32"/>
    <p:sldId id="556" r:id="rId33"/>
    <p:sldId id="418" r:id="rId34"/>
    <p:sldId id="417" r:id="rId35"/>
    <p:sldId id="422" r:id="rId36"/>
    <p:sldId id="416" r:id="rId37"/>
    <p:sldId id="421" r:id="rId38"/>
    <p:sldId id="415" r:id="rId39"/>
    <p:sldId id="414" r:id="rId40"/>
    <p:sldId id="413" r:id="rId41"/>
    <p:sldId id="412" r:id="rId42"/>
    <p:sldId id="411" r:id="rId43"/>
    <p:sldId id="531" r:id="rId44"/>
    <p:sldId id="513" r:id="rId45"/>
    <p:sldId id="526" r:id="rId46"/>
    <p:sldId id="534" r:id="rId47"/>
    <p:sldId id="524" r:id="rId48"/>
    <p:sldId id="515" r:id="rId49"/>
    <p:sldId id="525" r:id="rId50"/>
    <p:sldId id="517" r:id="rId51"/>
    <p:sldId id="423" r:id="rId52"/>
    <p:sldId id="425" r:id="rId53"/>
    <p:sldId id="441" r:id="rId54"/>
    <p:sldId id="426" r:id="rId55"/>
    <p:sldId id="442" r:id="rId56"/>
    <p:sldId id="443" r:id="rId57"/>
    <p:sldId id="424" r:id="rId58"/>
    <p:sldId id="427" r:id="rId59"/>
    <p:sldId id="532" r:id="rId60"/>
    <p:sldId id="476" r:id="rId61"/>
    <p:sldId id="472" r:id="rId62"/>
    <p:sldId id="473" r:id="rId63"/>
    <p:sldId id="475" r:id="rId64"/>
    <p:sldId id="474" r:id="rId65"/>
    <p:sldId id="307" r:id="rId66"/>
    <p:sldId id="557" r:id="rId67"/>
    <p:sldId id="466" r:id="rId68"/>
    <p:sldId id="480" r:id="rId69"/>
    <p:sldId id="393" r:id="rId70"/>
    <p:sldId id="547" r:id="rId71"/>
    <p:sldId id="568" r:id="rId72"/>
    <p:sldId id="566" r:id="rId73"/>
    <p:sldId id="550" r:id="rId74"/>
    <p:sldId id="567" r:id="rId75"/>
    <p:sldId id="549" r:id="rId76"/>
    <p:sldId id="563" r:id="rId77"/>
    <p:sldId id="564" r:id="rId78"/>
    <p:sldId id="565" r:id="rId79"/>
    <p:sldId id="570" r:id="rId80"/>
    <p:sldId id="562" r:id="rId81"/>
    <p:sldId id="529" r:id="rId82"/>
    <p:sldId id="572" r:id="rId83"/>
    <p:sldId id="571" r:id="rId84"/>
    <p:sldId id="399" r:id="rId8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ADBC3A"/>
    <a:srgbClr val="8F9C30"/>
    <a:srgbClr val="BBC953"/>
    <a:srgbClr val="C3CF67"/>
    <a:srgbClr val="C8D472"/>
    <a:srgbClr val="CFD983"/>
    <a:srgbClr val="FFE267"/>
    <a:srgbClr val="FFFF66"/>
    <a:srgbClr val="FFF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0C1CE-C759-47F0-9BAF-FE12F652FC6B}" v="201" dt="2025-09-08T19:54:19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422" autoAdjust="0"/>
    <p:restoredTop sz="90947" autoAdjust="0"/>
  </p:normalViewPr>
  <p:slideViewPr>
    <p:cSldViewPr>
      <p:cViewPr varScale="1">
        <p:scale>
          <a:sx n="82" d="100"/>
          <a:sy n="82" d="100"/>
        </p:scale>
        <p:origin x="8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68"/>
    </p:cViewPr>
  </p:sorterViewPr>
  <p:notesViewPr>
    <p:cSldViewPr>
      <p:cViewPr varScale="1">
        <p:scale>
          <a:sx n="67" d="100"/>
          <a:sy n="67" d="100"/>
        </p:scale>
        <p:origin x="-31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95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6" tIns="45918" rIns="91836" bIns="459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1ECDE8E-4ECE-4B83-AF86-465EF2FDA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8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l" eaLnBrk="0" hangingPunct="0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/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1381308A-F250-4F71-B291-19ED62E9BCE3}" type="datetimeFigureOut">
              <a:rPr lang="en-US"/>
              <a:pPr>
                <a:defRPr/>
              </a:pPr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8" rIns="91836" bIns="459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836" tIns="45918" rIns="91836" bIns="4591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l" eaLnBrk="0" hangingPunct="0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836" tIns="45918" rIns="91836" bIns="45918" rtlCol="0" anchor="b"/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552A6177-BC5A-4AA1-97FD-8F40FA8C4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2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34790AF9-5D97-44C1-83F2-72CBC84CF63F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1962407E-B2E2-4265-AC65-54E11ACA231B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@ Miller Dodson Associates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4E80-8990-4AFB-8188-3F93A816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7D1B5720-29A3-4A2E-B14B-8E3B89202B0B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49C827AB-DB46-41CA-983F-34236D724854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9F8AFAB3-E1B5-4343-AFBE-A016C9759F5F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27850C44-4156-45CF-815F-64156F4459B9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C37F5AD0-DCC0-4A41-87E0-59A1EE0FEA60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C3-D4BC-472E-B350-AC4F0732B88D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September 9, 2004    </a:t>
            </a:r>
            <a:fld id="{90577C97-9663-4310-8E98-2545EB478039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/>
              <a:t>Copyright Miller – Dodson 2014/2015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            </a:t>
            </a:r>
            <a:fld id="{B484B92B-8920-4871-A880-BE612B5B6A6A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tructiondive.com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c.org/News-Media/News-Releases/abc-construction-materials-prices-increase-14-in-january-up-405-since-february-2020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5374" name="Rectangle 14"/>
          <p:cNvSpPr txBox="1">
            <a:spLocks noChangeArrowheads="1"/>
          </p:cNvSpPr>
          <p:nvPr/>
        </p:nvSpPr>
        <p:spPr>
          <a:xfrm>
            <a:off x="506527" y="1020196"/>
            <a:ext cx="8130945" cy="2408804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sz="8900" cap="small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Budgets, Reserves </a:t>
            </a:r>
            <a:br>
              <a:rPr lang="en-US" sz="4400" dirty="0">
                <a:solidFill>
                  <a:srgbClr val="700000"/>
                </a:solidFill>
                <a:latin typeface="+mn-lt"/>
                <a:ea typeface="Verdana" pitchFamily="34" charset="0"/>
                <a:cs typeface="Times New Roman" pitchFamily="18" charset="0"/>
              </a:rPr>
            </a:br>
            <a:endParaRPr lang="en-US" sz="4400" dirty="0">
              <a:solidFill>
                <a:srgbClr val="700000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2700" cap="small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And</a:t>
            </a:r>
          </a:p>
          <a:p>
            <a:pPr algn="ctr" fontAlgn="auto">
              <a:spcAft>
                <a:spcPts val="0"/>
              </a:spcAft>
            </a:pPr>
            <a:br>
              <a:rPr lang="en-US" sz="4400" cap="small" dirty="0">
                <a:solidFill>
                  <a:srgbClr val="700000"/>
                </a:solidFill>
                <a:latin typeface="+mn-lt"/>
                <a:cs typeface="Times New Roman" pitchFamily="18" charset="0"/>
              </a:rPr>
            </a:br>
            <a:r>
              <a:rPr lang="en-US" sz="4400" cap="small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Financially Sustainable Communities</a:t>
            </a:r>
            <a:endParaRPr lang="en-US" sz="4400" cap="small" spc="-100" dirty="0">
              <a:solidFill>
                <a:srgbClr val="700000"/>
              </a:solidFill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62835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September 9, 2025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8412" y="483918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700000"/>
                </a:solidFill>
              </a:rPr>
              <a:t>Peter B. Miller,</a:t>
            </a:r>
            <a:r>
              <a:rPr lang="en-US" dirty="0">
                <a:solidFill>
                  <a:srgbClr val="700000"/>
                </a:solidFill>
              </a:rPr>
              <a:t> RS, EBP</a:t>
            </a:r>
          </a:p>
        </p:txBody>
      </p:sp>
      <p:pic>
        <p:nvPicPr>
          <p:cNvPr id="3" name="Picture 2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DEE545E7-B9BB-8B43-95E6-C44DE9AF1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12" y="5265665"/>
            <a:ext cx="3276600" cy="55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2A1D1-13A1-8FD0-1335-AFF7FF3D62B5}"/>
              </a:ext>
            </a:extLst>
          </p:cNvPr>
          <p:cNvSpPr txBox="1"/>
          <p:nvPr/>
        </p:nvSpPr>
        <p:spPr>
          <a:xfrm>
            <a:off x="2895600" y="44822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Presented by: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EA0D-41F6-440F-8B1B-F4C16071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0000"/>
                </a:solidFill>
              </a:rPr>
              <a:t>What are Reserve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25AD-6484-4D20-8667-82E778FA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3806952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Commonly-Owned Physical Asset      </a:t>
            </a:r>
            <a:r>
              <a:rPr lang="en-US" sz="2400" dirty="0"/>
              <a:t>(check governing documents)</a:t>
            </a:r>
          </a:p>
          <a:p>
            <a:pPr>
              <a:spcAft>
                <a:spcPts val="18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Will require major repair or replacement</a:t>
            </a:r>
          </a:p>
          <a:p>
            <a:pPr>
              <a:spcAft>
                <a:spcPts val="18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Suggested Resolution of the Board:</a:t>
            </a:r>
          </a:p>
          <a:p>
            <a:pPr lvl="1">
              <a:spcAft>
                <a:spcPts val="12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Normal Economic Life </a:t>
            </a:r>
            <a:r>
              <a:rPr lang="en-US" u="sng" dirty="0"/>
              <a:t>&gt;</a:t>
            </a:r>
            <a:r>
              <a:rPr lang="en-US" dirty="0"/>
              <a:t> 3 Years</a:t>
            </a:r>
          </a:p>
          <a:p>
            <a:pPr lvl="1">
              <a:spcAft>
                <a:spcPts val="12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Replacement Cost </a:t>
            </a:r>
            <a:r>
              <a:rPr lang="en-US" u="sng" dirty="0"/>
              <a:t>&gt;</a:t>
            </a:r>
            <a:r>
              <a:rPr lang="en-US" dirty="0"/>
              <a:t> $X,XXX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B6BCA-42D6-4236-A8AD-8455E86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10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EA0D-41F6-440F-8B1B-F4C16071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0000"/>
                </a:solidFill>
              </a:rPr>
              <a:t>National Reserve Study Standards </a:t>
            </a:r>
            <a:br>
              <a:rPr lang="en-US" dirty="0">
                <a:solidFill>
                  <a:srgbClr val="700000"/>
                </a:solidFill>
              </a:rPr>
            </a:br>
            <a:r>
              <a:rPr lang="en-US" sz="2700" dirty="0">
                <a:solidFill>
                  <a:srgbClr val="700000"/>
                </a:solidFill>
              </a:rPr>
              <a:t>as</a:t>
            </a:r>
            <a:r>
              <a:rPr lang="en-US" dirty="0">
                <a:solidFill>
                  <a:srgbClr val="700000"/>
                </a:solidFill>
              </a:rPr>
              <a:t> </a:t>
            </a:r>
            <a:r>
              <a:rPr lang="en-US" sz="2400" dirty="0">
                <a:solidFill>
                  <a:srgbClr val="700000"/>
                </a:solidFill>
              </a:rPr>
              <a:t>Revised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25AD-6484-4D20-8667-82E778FA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3505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Must update every three years.</a:t>
            </a:r>
            <a:endParaRPr lang="en-US" sz="2400" dirty="0"/>
          </a:p>
          <a:p>
            <a:pPr>
              <a:spcAft>
                <a:spcPts val="18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Must include funding for major maintenance.</a:t>
            </a:r>
          </a:p>
          <a:p>
            <a:pPr>
              <a:spcAft>
                <a:spcPts val="1800"/>
              </a:spcAft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Must include funding for periodic Structural Evaluations. *	</a:t>
            </a:r>
          </a:p>
          <a:p>
            <a:pPr marL="0" indent="0">
              <a:spcAft>
                <a:spcPts val="1800"/>
              </a:spcAft>
              <a:buClr>
                <a:srgbClr val="700000"/>
              </a:buClr>
              <a:buSzPct val="120000"/>
              <a:buNone/>
            </a:pPr>
            <a:r>
              <a:rPr lang="en-US" sz="2400" dirty="0"/>
              <a:t>* For some types of buildings.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B6BCA-42D6-4236-A8AD-8455E86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11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55C0-77CB-4A6C-A965-E3B40C87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Engaging a Qualified Reserve Study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BC72-69DB-438E-B1B5-DF315AB4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828799"/>
            <a:ext cx="8183880" cy="4283075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/>
              <a:t>Designated Reserve Specialists (RS).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/>
              <a:t>Flexible with revisions and Zoom mtgs.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/>
              <a:t>DO NOT SELECT BASED UPON LOW BID! There is a difference between cost and value! 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/>
              <a:t>Board should read Sample Report!</a:t>
            </a:r>
          </a:p>
          <a:p>
            <a:pPr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/>
              <a:t> Provides Cash Flow Method of Calculation*.</a:t>
            </a:r>
          </a:p>
          <a:p>
            <a:pPr marL="347472" lvl="1" indent="0">
              <a:spcAft>
                <a:spcPts val="18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2000" dirty="0"/>
              <a:t>*More realistic method of calculating Reserves.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B5D5D-CDAB-4946-86A6-ABB365B5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1051560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Why We Plan For Reserves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6672" y="2057400"/>
            <a:ext cx="9982200" cy="3352800"/>
          </a:xfrm>
        </p:spPr>
        <p:txBody>
          <a:bodyPr>
            <a:noAutofit/>
          </a:bodyPr>
          <a:lstStyle/>
          <a:p>
            <a:pPr marL="2916238" indent="-623888" defTabSz="1087438">
              <a:spcBef>
                <a:spcPts val="3600"/>
              </a:spcBef>
              <a:buClr>
                <a:srgbClr val="700000"/>
              </a:buClr>
              <a:buSzPct val="120000"/>
            </a:pPr>
            <a:r>
              <a:rPr lang="en-US" sz="4400" b="1" dirty="0"/>
              <a:t>Legal</a:t>
            </a:r>
          </a:p>
          <a:p>
            <a:pPr marL="2916238" indent="-623888" defTabSz="1087438">
              <a:spcBef>
                <a:spcPts val="3600"/>
              </a:spcBef>
              <a:buClr>
                <a:srgbClr val="700000"/>
              </a:buClr>
              <a:buSzPct val="120000"/>
            </a:pPr>
            <a:r>
              <a:rPr lang="en-US" sz="4400" b="1" dirty="0"/>
              <a:t>Practical/Financial</a:t>
            </a:r>
          </a:p>
          <a:p>
            <a:pPr marL="2916238" indent="-623888" defTabSz="1087438">
              <a:spcBef>
                <a:spcPts val="3600"/>
              </a:spcBef>
              <a:buClr>
                <a:srgbClr val="700000"/>
              </a:buClr>
              <a:buSzPct val="120000"/>
            </a:pPr>
            <a:r>
              <a:rPr lang="en-US" sz="4400" b="1" dirty="0"/>
              <a:t>Ethical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13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747897"/>
          </a:xfrm>
        </p:spPr>
        <p:txBody>
          <a:bodyPr>
            <a:normAutofit/>
          </a:bodyPr>
          <a:lstStyle/>
          <a:p>
            <a:pPr algn="ctr"/>
            <a:r>
              <a:rPr lang="en-US" b="1" spc="0" dirty="0">
                <a:solidFill>
                  <a:srgbClr val="700000"/>
                </a:solidFill>
              </a:rPr>
              <a:t>Legal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828800"/>
            <a:ext cx="7696200" cy="391491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r>
              <a:rPr lang="en-US" b="1" dirty="0"/>
              <a:t>State Statutes</a:t>
            </a:r>
          </a:p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r>
              <a:rPr lang="en-US" b="1" dirty="0"/>
              <a:t>Governing Documents</a:t>
            </a:r>
          </a:p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r>
              <a:rPr lang="en-US" b="1" dirty="0"/>
              <a:t>IRS Guidelines</a:t>
            </a:r>
          </a:p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r>
              <a:rPr lang="en-US" b="1" dirty="0"/>
              <a:t>Bank Loan Requirements</a:t>
            </a:r>
          </a:p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r>
              <a:rPr lang="en-US" b="1" dirty="0"/>
              <a:t>Fiduciary Duty of Board</a:t>
            </a:r>
          </a:p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r>
              <a:rPr lang="en-US" b="1" dirty="0"/>
              <a:t>Freddie/Fannie Requirements</a:t>
            </a:r>
          </a:p>
          <a:p>
            <a:pPr>
              <a:spcAft>
                <a:spcPts val="1200"/>
              </a:spcAft>
              <a:buClr>
                <a:srgbClr val="700000"/>
              </a:buClr>
              <a:buSzPct val="150000"/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82000" cy="1219200"/>
          </a:xfrm>
        </p:spPr>
        <p:txBody>
          <a:bodyPr>
            <a:normAutofit/>
          </a:bodyPr>
          <a:lstStyle/>
          <a:p>
            <a:pPr algn="ctr"/>
            <a:r>
              <a:rPr lang="en-US" b="1" spc="0" dirty="0">
                <a:solidFill>
                  <a:srgbClr val="700000"/>
                </a:solidFill>
              </a:rPr>
              <a:t>Practical / Financial </a:t>
            </a:r>
            <a:br>
              <a:rPr lang="en-US" b="1" spc="0" dirty="0">
                <a:solidFill>
                  <a:srgbClr val="700000"/>
                </a:solidFill>
              </a:rPr>
            </a:br>
            <a:r>
              <a:rPr lang="en-US" b="1" spc="0" dirty="0">
                <a:solidFill>
                  <a:srgbClr val="700000"/>
                </a:solidFill>
              </a:rPr>
              <a:t>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133600"/>
            <a:ext cx="7543800" cy="3505200"/>
          </a:xfrm>
        </p:spPr>
        <p:txBody>
          <a:bodyPr>
            <a:normAutofit lnSpcReduction="10000"/>
          </a:bodyPr>
          <a:lstStyle/>
          <a:p>
            <a:pPr marL="461963" indent="-461963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b="1" dirty="0"/>
              <a:t>PROTECT PROPERTY VALUES!</a:t>
            </a:r>
          </a:p>
          <a:p>
            <a:pPr marL="461963" indent="-461963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b="1" dirty="0"/>
              <a:t>Sound Financial Planning!</a:t>
            </a:r>
          </a:p>
          <a:p>
            <a:pPr marL="461963" indent="-461963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b="1" dirty="0"/>
              <a:t>10% - 50% of Annual Budget!</a:t>
            </a:r>
          </a:p>
          <a:p>
            <a:pPr marL="461963" indent="-461963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b="1" dirty="0"/>
              <a:t>Avoid Special Assessments!</a:t>
            </a:r>
          </a:p>
          <a:p>
            <a:pPr marL="461963" indent="-461963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b="1" spc="-100" dirty="0"/>
              <a:t>Equitable Distribution of costs over time!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747897"/>
          </a:xfrm>
        </p:spPr>
        <p:txBody>
          <a:bodyPr>
            <a:normAutofit/>
          </a:bodyPr>
          <a:lstStyle/>
          <a:p>
            <a:pPr algn="ctr"/>
            <a:r>
              <a:rPr lang="en-US" b="1" spc="0" dirty="0">
                <a:solidFill>
                  <a:srgbClr val="700000"/>
                </a:solidFill>
              </a:rPr>
              <a:t>Ethical Considerations</a:t>
            </a:r>
            <a:endParaRPr lang="en-US" dirty="0">
              <a:solidFill>
                <a:srgbClr val="7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981200"/>
            <a:ext cx="8153400" cy="3733800"/>
          </a:xfrm>
        </p:spPr>
        <p:txBody>
          <a:bodyPr>
            <a:normAutofit fontScale="92500"/>
          </a:bodyPr>
          <a:lstStyle/>
          <a:p>
            <a:pPr marL="463550" indent="-463550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sz="3200" b="1" dirty="0"/>
              <a:t>Avoids “kicking the can down the road” </a:t>
            </a:r>
            <a:r>
              <a:rPr lang="en-US" sz="2600" b="1" dirty="0"/>
              <a:t>(future financial obligations) to future or long-term owners</a:t>
            </a:r>
            <a:r>
              <a:rPr lang="en-US" sz="3200" b="1" dirty="0"/>
              <a:t>!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</a:pPr>
            <a:r>
              <a:rPr lang="en-US" sz="3200" b="1" spc="-100" dirty="0"/>
              <a:t>Equitable Distribution of costs over time! </a:t>
            </a:r>
            <a:r>
              <a:rPr lang="en-US" sz="3200" b="1" dirty="0"/>
              <a:t>“Everybody pays their fair share!” *</a:t>
            </a:r>
          </a:p>
          <a:p>
            <a:pPr marL="855663" indent="-265113">
              <a:spcBef>
                <a:spcPts val="1200"/>
              </a:spcBef>
              <a:spcAft>
                <a:spcPts val="1200"/>
              </a:spcAft>
              <a:buClr>
                <a:srgbClr val="700000"/>
              </a:buClr>
              <a:buSzPct val="120000"/>
              <a:buNone/>
            </a:pPr>
            <a:r>
              <a:rPr lang="en-US" dirty="0"/>
              <a:t>*</a:t>
            </a:r>
            <a:r>
              <a:rPr lang="en-US" sz="2600" dirty="0"/>
              <a:t>Not an easy sell among some demographics!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057400"/>
            <a:ext cx="8382000" cy="274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rgbClr val="700000"/>
                </a:solidFill>
              </a:rPr>
              <a:t>Three Basic Tenets of a </a:t>
            </a:r>
          </a:p>
          <a:p>
            <a:pPr algn="ctr">
              <a:buNone/>
            </a:pPr>
            <a:r>
              <a:rPr lang="en-US" sz="4800" b="1" dirty="0">
                <a:solidFill>
                  <a:srgbClr val="700000"/>
                </a:solidFill>
              </a:rPr>
              <a:t>Reserve Study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05000"/>
            <a:ext cx="8382000" cy="3048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700000"/>
              </a:buClr>
              <a:buSzPct val="10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2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1219200"/>
            <a:ext cx="8382000" cy="3048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algn="l"/>
            <a:r>
              <a:rPr lang="en-US" sz="4000" b="1" dirty="0">
                <a:solidFill>
                  <a:srgbClr val="700000"/>
                </a:solidFill>
              </a:rPr>
              <a:t>Tenet #1</a:t>
            </a:r>
            <a:r>
              <a:rPr lang="en-US" sz="3600" b="1" dirty="0">
                <a:solidFill>
                  <a:srgbClr val="700000"/>
                </a:solidFill>
              </a:rPr>
              <a:t>:</a:t>
            </a:r>
          </a:p>
          <a:p>
            <a:pPr algn="l"/>
            <a:endParaRPr lang="en-US" sz="2800" b="1" dirty="0"/>
          </a:p>
          <a:p>
            <a:pPr marL="406400" algn="l"/>
            <a:r>
              <a:rPr lang="en-US" sz="3600" b="1" dirty="0"/>
              <a:t>The Reserve Study must be readable and understandable in order to be usable!</a:t>
            </a:r>
            <a:r>
              <a:rPr lang="en-US" sz="3600" dirty="0"/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700000"/>
              </a:buClr>
              <a:buSzPct val="10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Topics: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001000" cy="466407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1: </a:t>
            </a:r>
            <a:r>
              <a:rPr lang="en-US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Importance of Reserves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2: </a:t>
            </a:r>
            <a:r>
              <a:rPr lang="en-US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Basic Tenets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3: </a:t>
            </a:r>
            <a:r>
              <a:rPr lang="en-US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Financially Sustainable Communities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4: </a:t>
            </a:r>
            <a:r>
              <a:rPr lang="en-US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Sample Reserve Study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5: </a:t>
            </a:r>
            <a:r>
              <a:rPr lang="en-US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The Board’s Involvement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6: </a:t>
            </a:r>
            <a:r>
              <a:rPr lang="en-US" b="1" spc="-1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Cash Flow vs. Component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00000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Module 7: </a:t>
            </a:r>
            <a:r>
              <a:rPr lang="en-US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Inflation CPI v. PPI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399"/>
            <a:ext cx="8382000" cy="3814465"/>
          </a:xfrm>
        </p:spPr>
        <p:txBody>
          <a:bodyPr>
            <a:normAutofit/>
          </a:bodyPr>
          <a:lstStyle/>
          <a:p>
            <a:pPr marL="265113" lvl="0" indent="-33338">
              <a:buNone/>
            </a:pPr>
            <a:r>
              <a:rPr lang="en-US" sz="3600" b="1" dirty="0">
                <a:solidFill>
                  <a:srgbClr val="700000"/>
                </a:solidFill>
              </a:rPr>
              <a:t>Tenet #2: </a:t>
            </a:r>
          </a:p>
          <a:p>
            <a:pPr marL="265113" lvl="0" indent="-33338">
              <a:buNone/>
            </a:pPr>
            <a:endParaRPr lang="en-US" b="1" i="1" dirty="0">
              <a:solidFill>
                <a:srgbClr val="700000"/>
              </a:solidFill>
            </a:endParaRPr>
          </a:p>
          <a:p>
            <a:pPr marL="468313" lvl="0" indent="-3175">
              <a:buNone/>
            </a:pPr>
            <a:r>
              <a:rPr lang="en-US" sz="3600" b="1" dirty="0"/>
              <a:t>The Reserve Study must reflect the priorities, the plans, the hopes, and the aspirations of the community!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0" y="4267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8382000" cy="3276600"/>
          </a:xfrm>
        </p:spPr>
        <p:txBody>
          <a:bodyPr>
            <a:normAutofit/>
          </a:bodyPr>
          <a:lstStyle/>
          <a:p>
            <a:pPr marL="265113" indent="-33338">
              <a:buNone/>
            </a:pPr>
            <a:r>
              <a:rPr lang="en-US" sz="3600" b="1" dirty="0">
                <a:solidFill>
                  <a:srgbClr val="700000"/>
                </a:solidFill>
              </a:rPr>
              <a:t>Tenet #3</a:t>
            </a:r>
          </a:p>
          <a:p>
            <a:pPr marL="265113" indent="-33338">
              <a:buNone/>
            </a:pPr>
            <a:endParaRPr lang="en-US" sz="3600" b="1" dirty="0">
              <a:solidFill>
                <a:srgbClr val="700000"/>
              </a:solidFill>
            </a:endParaRPr>
          </a:p>
          <a:p>
            <a:pPr marL="465138" indent="0">
              <a:buNone/>
            </a:pPr>
            <a:r>
              <a:rPr lang="en-US" sz="3600" b="1" dirty="0"/>
              <a:t>The Reserve Study funding recommendation must be practical and implementable!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Reasonable Expectations!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8016" y="1752600"/>
            <a:ext cx="8382000" cy="403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Clr>
                <a:srgbClr val="700000"/>
              </a:buClr>
              <a:buSzPct val="100000"/>
            </a:pPr>
            <a:r>
              <a:rPr lang="en-US" sz="3200" dirty="0"/>
              <a:t>A Reserve Study is a visual condition assessment.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700000"/>
              </a:buClr>
              <a:buSzPct val="100000"/>
            </a:pPr>
            <a:r>
              <a:rPr lang="en-US" sz="3200" dirty="0"/>
              <a:t>It is not an in-depth technical study or structural evaluation.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700000"/>
              </a:buClr>
              <a:buSzPct val="100000"/>
            </a:pPr>
            <a:r>
              <a:rPr lang="en-US" sz="3200" dirty="0"/>
              <a:t>Increase the accuracy of the Study by bringing in your professional experts! i.e., </a:t>
            </a:r>
            <a:r>
              <a:rPr lang="en-US" sz="2800" dirty="0"/>
              <a:t>HVAC, Bathymetry, Paving, etc.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19050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Financially Sustainable Communities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344E0-101E-2E95-4DBF-B21F6E45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99A2-3604-F4E1-5644-A0638D6D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21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0000"/>
                </a:solidFill>
              </a:rPr>
              <a:t>Where do the Reserves fit in the budgeting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81CB4-26A9-3BC1-6DAD-06BAD969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279B2A-792E-D93E-3FB2-D34198656382}"/>
              </a:ext>
            </a:extLst>
          </p:cNvPr>
          <p:cNvSpPr/>
          <p:nvPr/>
        </p:nvSpPr>
        <p:spPr>
          <a:xfrm>
            <a:off x="3200400" y="2296953"/>
            <a:ext cx="2743200" cy="1019595"/>
          </a:xfrm>
          <a:prstGeom prst="roundRect">
            <a:avLst/>
          </a:prstGeom>
          <a:solidFill>
            <a:srgbClr val="7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6F232-AD90-6924-745F-356F1925D9A4}"/>
              </a:ext>
            </a:extLst>
          </p:cNvPr>
          <p:cNvSpPr txBox="1"/>
          <p:nvPr/>
        </p:nvSpPr>
        <p:spPr>
          <a:xfrm>
            <a:off x="3352800" y="2352895"/>
            <a:ext cx="2550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Maintenance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&amp; Operations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617CCB-C489-FB58-D0E5-BEB34EB9A14B}"/>
              </a:ext>
            </a:extLst>
          </p:cNvPr>
          <p:cNvSpPr/>
          <p:nvPr/>
        </p:nvSpPr>
        <p:spPr>
          <a:xfrm>
            <a:off x="3256281" y="4038599"/>
            <a:ext cx="2743200" cy="1019595"/>
          </a:xfrm>
          <a:prstGeom prst="roundRect">
            <a:avLst/>
          </a:prstGeom>
          <a:solidFill>
            <a:srgbClr val="7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5920C-C27E-8B0C-78FB-C95B36C2F1B9}"/>
              </a:ext>
            </a:extLst>
          </p:cNvPr>
          <p:cNvSpPr txBox="1"/>
          <p:nvPr/>
        </p:nvSpPr>
        <p:spPr>
          <a:xfrm>
            <a:off x="3407229" y="428678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Reserves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7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71AC-C682-43FB-9E68-C67AF2B9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21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Three distinct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37BEB-6C73-47F7-8BF8-775BFE49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5F487-C68F-4E4F-BBCB-095D4441BF42}"/>
              </a:ext>
            </a:extLst>
          </p:cNvPr>
          <p:cNvSpPr txBox="1"/>
          <p:nvPr/>
        </p:nvSpPr>
        <p:spPr>
          <a:xfrm>
            <a:off x="2133600" y="224406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Operations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664E0-6CE9-04A7-C951-4DFDF0EC9C48}"/>
              </a:ext>
            </a:extLst>
          </p:cNvPr>
          <p:cNvSpPr txBox="1"/>
          <p:nvPr/>
        </p:nvSpPr>
        <p:spPr>
          <a:xfrm>
            <a:off x="2133600" y="298893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Maintenance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E2248-43F3-4C30-A70C-03F721E0EF06}"/>
              </a:ext>
            </a:extLst>
          </p:cNvPr>
          <p:cNvSpPr txBox="1"/>
          <p:nvPr/>
        </p:nvSpPr>
        <p:spPr>
          <a:xfrm>
            <a:off x="2163147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Reserves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40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0CC8-AD25-25CF-BB1D-DC577A8A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8229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Operations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9090-BC37-8C27-9B93-E2A3EEAB4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48328" cy="418795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700000"/>
              </a:buClr>
              <a:buNone/>
            </a:pPr>
            <a:r>
              <a:rPr lang="en-US" b="1" spc="-100" dirty="0">
                <a:solidFill>
                  <a:schemeClr val="accent2">
                    <a:lumMod val="75000"/>
                  </a:schemeClr>
                </a:solidFill>
              </a:rPr>
              <a:t>Costs related to operating the “Corporation”</a:t>
            </a:r>
          </a:p>
          <a:p>
            <a:pPr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Utilities</a:t>
            </a:r>
          </a:p>
          <a:p>
            <a:pPr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Management Fees</a:t>
            </a:r>
          </a:p>
          <a:p>
            <a:pPr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Personnel</a:t>
            </a:r>
          </a:p>
          <a:p>
            <a:pPr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Taxes</a:t>
            </a:r>
          </a:p>
          <a:p>
            <a:pPr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Consultants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Attorneys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Accountants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Architects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Engineers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D5C77-0BFD-AA97-D476-B1D47240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65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8D0E-6028-7D7C-48B4-E94AB069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955280" cy="1051560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Maintenance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AF84-0D0C-25C5-BF44-1C3A6931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1200"/>
            <a:ext cx="7391400" cy="3505200"/>
          </a:xfrm>
        </p:spPr>
        <p:txBody>
          <a:bodyPr/>
          <a:lstStyle/>
          <a:p>
            <a:pPr marL="0" indent="0">
              <a:buClr>
                <a:srgbClr val="700000"/>
              </a:buClr>
              <a:buSzPct val="108000"/>
              <a:buNone/>
            </a:pPr>
            <a:r>
              <a:rPr lang="en-US" dirty="0"/>
              <a:t>All costs associated with maintaining the “Brick and Mortar” aspects of the “Corporation”.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F60B-AAFE-882D-D68C-B8EAD398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28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8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2315-5AC1-88C5-5F23-C81C0A99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Replacement Reserve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7D3A-0B0D-7112-A093-867A3A78C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08644"/>
            <a:ext cx="7543800" cy="2082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Funds set aside as part of the annual budget for the major repair and replacement of the commonly-owned components of the community.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42ED-30CE-45A0-109F-6A5399DE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29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2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The Importance of Reserves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C0283-A83F-1F14-7AB0-FC9FDF1B3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C664-EA19-BFC0-D8D7-4DC05528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54267"/>
            <a:ext cx="8077200" cy="917185"/>
          </a:xfrm>
        </p:spPr>
        <p:txBody>
          <a:bodyPr>
            <a:normAutofit fontScale="90000"/>
          </a:bodyPr>
          <a:lstStyle/>
          <a:p>
            <a:r>
              <a:rPr lang="en-US" sz="2700" b="0" dirty="0">
                <a:solidFill>
                  <a:schemeClr val="tx1"/>
                </a:solidFill>
              </a:rPr>
              <a:t>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spc="-100" dirty="0">
                <a:solidFill>
                  <a:srgbClr val="700000"/>
                </a:solidFill>
              </a:rPr>
              <a:t>Financially Sustainable Community!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D8D6-0457-DE1D-FDBF-546646C6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DDD094-5FEB-21DA-1874-CEB50DDD995E}"/>
              </a:ext>
            </a:extLst>
          </p:cNvPr>
          <p:cNvSpPr/>
          <p:nvPr/>
        </p:nvSpPr>
        <p:spPr>
          <a:xfrm>
            <a:off x="3048000" y="2362200"/>
            <a:ext cx="2812026" cy="1019595"/>
          </a:xfrm>
          <a:prstGeom prst="roundRect">
            <a:avLst/>
          </a:prstGeom>
          <a:solidFill>
            <a:srgbClr val="7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BD262-4CA3-308F-BE8A-147BBEA377EA}"/>
              </a:ext>
            </a:extLst>
          </p:cNvPr>
          <p:cNvSpPr txBox="1"/>
          <p:nvPr/>
        </p:nvSpPr>
        <p:spPr>
          <a:xfrm>
            <a:off x="3251855" y="2559759"/>
            <a:ext cx="257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Operations</a:t>
            </a:r>
            <a:r>
              <a:rPr lang="en-US" sz="2800" b="1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94C5B6-312B-EFE0-772A-367F2DCAA2CC}"/>
              </a:ext>
            </a:extLst>
          </p:cNvPr>
          <p:cNvSpPr/>
          <p:nvPr/>
        </p:nvSpPr>
        <p:spPr>
          <a:xfrm>
            <a:off x="1059426" y="4055798"/>
            <a:ext cx="2812026" cy="1051560"/>
          </a:xfrm>
          <a:prstGeom prst="roundRect">
            <a:avLst/>
          </a:prstGeom>
          <a:solidFill>
            <a:srgbClr val="7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43CD0-FEBB-A2D1-ECD0-E50B1D4F0D9F}"/>
              </a:ext>
            </a:extLst>
          </p:cNvPr>
          <p:cNvSpPr txBox="1"/>
          <p:nvPr/>
        </p:nvSpPr>
        <p:spPr>
          <a:xfrm>
            <a:off x="1293761" y="4303985"/>
            <a:ext cx="257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Maintenance</a:t>
            </a:r>
            <a:r>
              <a:rPr lang="en-US" sz="2800" b="1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F4452-ECE8-4368-552F-30ECDD241C85}"/>
              </a:ext>
            </a:extLst>
          </p:cNvPr>
          <p:cNvSpPr/>
          <p:nvPr/>
        </p:nvSpPr>
        <p:spPr>
          <a:xfrm>
            <a:off x="5257800" y="4055798"/>
            <a:ext cx="2812026" cy="1019595"/>
          </a:xfrm>
          <a:prstGeom prst="roundRect">
            <a:avLst/>
          </a:prstGeom>
          <a:solidFill>
            <a:srgbClr val="7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7D44F-61F6-9126-88C2-5FBC0AE816C9}"/>
              </a:ext>
            </a:extLst>
          </p:cNvPr>
          <p:cNvSpPr txBox="1"/>
          <p:nvPr/>
        </p:nvSpPr>
        <p:spPr>
          <a:xfrm>
            <a:off x="5492135" y="4220731"/>
            <a:ext cx="257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Reserves</a:t>
            </a:r>
            <a:r>
              <a:rPr lang="en-US" sz="2800" b="1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6E6D7-BEAF-6CE4-61D9-9FDD311C1B4D}"/>
              </a:ext>
            </a:extLst>
          </p:cNvPr>
          <p:cNvCxnSpPr>
            <a:cxnSpLocks/>
          </p:cNvCxnSpPr>
          <p:nvPr/>
        </p:nvCxnSpPr>
        <p:spPr>
          <a:xfrm>
            <a:off x="5783826" y="3358253"/>
            <a:ext cx="800100" cy="6881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457E0-7819-7BF2-BB09-7048218A208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871452" y="4565596"/>
            <a:ext cx="1386348" cy="159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48FAA4-0776-2ED5-6D0D-5F4A8C378C7A}"/>
              </a:ext>
            </a:extLst>
          </p:cNvPr>
          <p:cNvCxnSpPr>
            <a:cxnSpLocks/>
          </p:cNvCxnSpPr>
          <p:nvPr/>
        </p:nvCxnSpPr>
        <p:spPr>
          <a:xfrm flipH="1">
            <a:off x="2337701" y="3338485"/>
            <a:ext cx="819765" cy="6843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44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92099-09A5-00F8-9CAA-79EF6D0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31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64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ACF02-50DC-5093-2B56-63DFB245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1B2A5-1DA8-2A97-2857-AFEFB78C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D69B3-E2BA-A25B-9404-D1C0185E7E27}"/>
              </a:ext>
            </a:extLst>
          </p:cNvPr>
          <p:cNvSpPr txBox="1"/>
          <p:nvPr/>
        </p:nvSpPr>
        <p:spPr>
          <a:xfrm>
            <a:off x="1447800" y="22860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</a:p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Reserve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8D214-4935-8FC5-EF26-AAABA873C7C5}"/>
              </a:ext>
            </a:extLst>
          </p:cNvPr>
          <p:cNvSpPr txBox="1"/>
          <p:nvPr/>
        </p:nvSpPr>
        <p:spPr>
          <a:xfrm>
            <a:off x="28194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0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t="16216"/>
          <a:stretch/>
        </p:blipFill>
        <p:spPr>
          <a:xfrm>
            <a:off x="370262" y="685800"/>
            <a:ext cx="8382000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33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34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lum bright="-10000" contrast="30000"/>
          </a:blip>
          <a:srcRect t="24561"/>
          <a:stretch/>
        </p:blipFill>
        <p:spPr>
          <a:xfrm>
            <a:off x="443059" y="533400"/>
            <a:ext cx="8397240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B1757-0071-0A74-55D6-232E00D901E9}"/>
              </a:ext>
            </a:extLst>
          </p:cNvPr>
          <p:cNvSpPr txBox="1"/>
          <p:nvPr/>
        </p:nvSpPr>
        <p:spPr>
          <a:xfrm>
            <a:off x="914400" y="4114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Starting Balance		$77,240</a:t>
            </a:r>
          </a:p>
          <a:p>
            <a:pPr algn="l"/>
            <a:r>
              <a:rPr lang="en-US" sz="2800" b="1" dirty="0"/>
              <a:t>Current Funding		$90,000</a:t>
            </a:r>
          </a:p>
          <a:p>
            <a:pPr algn="l"/>
            <a:r>
              <a:rPr lang="en-US" sz="2800" b="1" dirty="0"/>
              <a:t>Recommended Funding	$150,000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36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37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7" name="Content Placeholder 6" descr="2015 Oaks at Brunswick Sample Report_Page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382000" cy="5562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38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265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39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Content Placeholder 4" descr="2015 Oaks at Brunswick Sample Report_Page_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3114675"/>
            <a:ext cx="8382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07C6-1796-4C60-8121-69EFA000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478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What are Reserves?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B55A-BF20-4F52-ACED-DEFF6B0C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0000"/>
                </a:solidFill>
              </a:rPr>
              <a:t>Replacement Reserves? </a:t>
            </a:r>
            <a:r>
              <a:rPr lang="en-US" dirty="0"/>
              <a:t>Money budgeted each year for the replacement and major repair of common elements.</a:t>
            </a:r>
          </a:p>
          <a:p>
            <a:pPr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0000"/>
                </a:solidFill>
              </a:rPr>
              <a:t>Replacement Reserve Studies? </a:t>
            </a:r>
            <a:r>
              <a:rPr lang="en-US" dirty="0"/>
              <a:t>Financial forecasting report used to assist Boards in establishing appropriate annual Reserve Funding Levels in Budget.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7A9C6-538F-4FCD-99DB-7AC796EB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52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28625"/>
            <a:ext cx="8382000" cy="4019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40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Content Placeholder 4" descr="2015 Oaks at Brunswick Sample Report_Page_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4419600"/>
            <a:ext cx="83820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458199" cy="5562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05000"/>
            <a:ext cx="2895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Projected Annual Expenditures are show by individual year in this bar graph.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7007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133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Cash Flow </a:t>
            </a:r>
          </a:p>
          <a:p>
            <a:pPr algn="l"/>
            <a:r>
              <a:rPr lang="en-US" sz="2000" dirty="0"/>
              <a:t>$150,000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352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Current Funding</a:t>
            </a:r>
          </a:p>
          <a:p>
            <a:pPr algn="l"/>
            <a:r>
              <a:rPr lang="en-US" sz="2000" dirty="0"/>
              <a:t>$90,000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362200"/>
            <a:ext cx="8382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2362200"/>
            <a:ext cx="685800" cy="1066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76600" y="3581400"/>
            <a:ext cx="304800" cy="990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3581400"/>
            <a:ext cx="3048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4410670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Cumulative totals of Annual Expenditures shown in this graph. See page A1 and  A4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43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Board’s Involvement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Board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53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700000"/>
              </a:buClr>
              <a:buSzPct val="110000"/>
            </a:pPr>
            <a:r>
              <a:rPr lang="en-US" sz="3200" dirty="0"/>
              <a:t>Establish inventory.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10000"/>
            </a:pPr>
            <a:r>
              <a:rPr lang="en-US" sz="3200" dirty="0"/>
              <a:t>Set threshold policy:</a:t>
            </a:r>
            <a:r>
              <a:rPr lang="en-US" sz="3000" dirty="0"/>
              <a:t>    </a:t>
            </a:r>
            <a:r>
              <a:rPr lang="en-US" sz="2200" dirty="0"/>
              <a:t>(Board Resolution)</a:t>
            </a:r>
            <a:endParaRPr lang="en-US" dirty="0"/>
          </a:p>
          <a:p>
            <a:pPr lvl="1">
              <a:spcBef>
                <a:spcPts val="1800"/>
              </a:spcBef>
              <a:buClr>
                <a:srgbClr val="700000"/>
              </a:buClr>
              <a:buSzPct val="110000"/>
            </a:pPr>
            <a:r>
              <a:rPr lang="en-US" sz="2200" dirty="0"/>
              <a:t>Lasts longer than “X” </a:t>
            </a:r>
          </a:p>
          <a:p>
            <a:pPr lvl="1">
              <a:spcBef>
                <a:spcPts val="1800"/>
              </a:spcBef>
              <a:buClr>
                <a:srgbClr val="700000"/>
              </a:buClr>
              <a:buSzPct val="110000"/>
            </a:pPr>
            <a:r>
              <a:rPr lang="en-US" sz="2200" dirty="0"/>
              <a:t>Costs more than “Y”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10000"/>
            </a:pPr>
            <a:r>
              <a:rPr lang="en-US" sz="3200" spc="-100" dirty="0"/>
              <a:t>Provide data, guidance, contractor names, and historical context.</a:t>
            </a:r>
          </a:p>
          <a:p>
            <a:pPr>
              <a:spcBef>
                <a:spcPts val="1800"/>
              </a:spcBef>
              <a:buClr>
                <a:srgbClr val="700000"/>
              </a:buClr>
              <a:buSzPct val="110000"/>
            </a:pPr>
            <a:r>
              <a:rPr lang="en-US" sz="3200" dirty="0"/>
              <a:t>Set Minimum Fund Balance.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45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Board Involvement </a:t>
            </a:r>
            <a:r>
              <a:rPr lang="en-US" sz="2800" dirty="0">
                <a:solidFill>
                  <a:srgbClr val="700000"/>
                </a:solidFill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Clr>
                <a:srgbClr val="700000"/>
              </a:buClr>
              <a:buSzPct val="110000"/>
            </a:pPr>
            <a:r>
              <a:rPr lang="en-US" sz="3200" dirty="0"/>
              <a:t>Review draft:</a:t>
            </a:r>
          </a:p>
          <a:p>
            <a:pPr lvl="1">
              <a:spcBef>
                <a:spcPts val="2400"/>
              </a:spcBef>
              <a:buClr>
                <a:srgbClr val="700000"/>
              </a:buClr>
              <a:buSzPct val="110000"/>
            </a:pPr>
            <a:r>
              <a:rPr lang="en-US" dirty="0"/>
              <a:t>Provide priorities and other input.</a:t>
            </a:r>
          </a:p>
          <a:p>
            <a:pPr lvl="1">
              <a:spcBef>
                <a:spcPts val="2400"/>
              </a:spcBef>
              <a:buClr>
                <a:srgbClr val="700000"/>
              </a:buClr>
              <a:buSzPct val="110000"/>
            </a:pPr>
            <a:r>
              <a:rPr lang="en-US" dirty="0"/>
              <a:t>Replacement timing, replacement costs, etc.</a:t>
            </a:r>
          </a:p>
          <a:p>
            <a:pPr>
              <a:spcBef>
                <a:spcPts val="2400"/>
              </a:spcBef>
              <a:buClr>
                <a:srgbClr val="700000"/>
              </a:buClr>
              <a:buSzPct val="110000"/>
            </a:pPr>
            <a:r>
              <a:rPr lang="en-US" sz="3200" dirty="0"/>
              <a:t>Investigate alternatives.</a:t>
            </a:r>
          </a:p>
          <a:p>
            <a:pPr>
              <a:spcBef>
                <a:spcPts val="2400"/>
              </a:spcBef>
              <a:buClr>
                <a:srgbClr val="700000"/>
              </a:buClr>
              <a:buSzPct val="110000"/>
            </a:pPr>
            <a:r>
              <a:rPr lang="en-US" sz="3200" dirty="0"/>
              <a:t>Develop Strategic Funding Plan.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46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47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14600" y="19050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1752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6%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1562100"/>
            <a:ext cx="76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5334000"/>
            <a:ext cx="76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4953000"/>
            <a:ext cx="76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48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7" name="Content Placeholder 6" descr="2015 Oaks at Brunswick Sample Report_Page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382000" cy="55626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1143000" y="2895600"/>
            <a:ext cx="73914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2971800"/>
            <a:ext cx="73914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6800" y="1447800"/>
            <a:ext cx="73914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66800" y="1524000"/>
            <a:ext cx="73914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3962400"/>
            <a:ext cx="73914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66800" y="4038600"/>
            <a:ext cx="73914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12954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600" y="27432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0" y="38100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1219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0" y="259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3657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81000"/>
            <a:ext cx="8382000" cy="281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49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Content Placeholder 4" descr="2015 Oaks at Brunswick Sample Report_Page_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1884" y="3124200"/>
            <a:ext cx="8382000" cy="2819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1981200"/>
            <a:ext cx="2590800" cy="533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13" idx="2"/>
          </p:cNvCxnSpPr>
          <p:nvPr/>
        </p:nvCxnSpPr>
        <p:spPr>
          <a:xfrm rot="10800000">
            <a:off x="4343400" y="1752600"/>
            <a:ext cx="1828800" cy="495300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62000" y="1295400"/>
            <a:ext cx="2590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>
            <a:off x="2362200" y="1676400"/>
            <a:ext cx="4419600" cy="14478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E777-4211-4156-82CF-2DD658C9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83820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Why are Reserves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1DB13-3B1B-4D7B-A311-E8B2077A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289048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Adequate Reserves help to Protect, Preserve and Enhance the property values in your community.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5C3BD-6291-41A3-87AC-B50229D0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6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457200"/>
            <a:ext cx="8382000" cy="57007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133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Cash Flow </a:t>
            </a:r>
          </a:p>
          <a:p>
            <a:pPr algn="l"/>
            <a:r>
              <a:rPr lang="en-US" sz="2000" dirty="0"/>
              <a:t>$150,000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352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Current Funding</a:t>
            </a:r>
          </a:p>
          <a:p>
            <a:pPr algn="l"/>
            <a:r>
              <a:rPr lang="en-US" sz="2000" dirty="0"/>
              <a:t>$90,000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2362200"/>
            <a:ext cx="6096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2362200"/>
            <a:ext cx="685800" cy="1066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76600" y="3581400"/>
            <a:ext cx="304800" cy="990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3581400"/>
            <a:ext cx="3048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What’s the Next Step?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1" y="1905000"/>
            <a:ext cx="7924800" cy="3352800"/>
          </a:xfrm>
        </p:spPr>
        <p:txBody>
          <a:bodyPr>
            <a:normAutofit/>
          </a:bodyPr>
          <a:lstStyle/>
          <a:p>
            <a:pPr marL="741363" indent="-265113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</a:pPr>
            <a:r>
              <a:rPr lang="en-US" sz="3600" b="1" dirty="0"/>
              <a:t>You as the Manager…</a:t>
            </a:r>
          </a:p>
          <a:p>
            <a:pPr marL="741363" indent="-265113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</a:pPr>
            <a:r>
              <a:rPr lang="en-US" sz="3600" b="1" dirty="0"/>
              <a:t>You as a Board Member…</a:t>
            </a:r>
          </a:p>
          <a:p>
            <a:pPr marL="741363" indent="-265113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</a:pPr>
            <a:r>
              <a:rPr lang="en-US" sz="3600" b="1" dirty="0"/>
              <a:t>You as a Finance Committee Member…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51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What’s the Next Step?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18795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b="1" dirty="0"/>
              <a:t>You just were handed this report!  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b="1" dirty="0"/>
              <a:t>It says to increase the Reserve Funding from $90K to $150K!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sz="3600" b="1" dirty="0"/>
              <a:t>What?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b="1" dirty="0"/>
              <a:t>That’s a $60K annual increase!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sz="3600" b="1" dirty="0"/>
              <a:t>Holy </a:t>
            </a:r>
            <a:r>
              <a:rPr lang="en-US" sz="3600" b="1" dirty="0" err="1"/>
              <a:t>Cr@p</a:t>
            </a:r>
            <a:r>
              <a:rPr lang="en-US" sz="3600" b="1" dirty="0"/>
              <a:t>!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52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Are Your Alternatives?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02880" cy="3429000"/>
          </a:xfrm>
        </p:spPr>
        <p:txBody>
          <a:bodyPr>
            <a:noAutofit/>
          </a:bodyPr>
          <a:lstStyle/>
          <a:p>
            <a:pPr>
              <a:spcAft>
                <a:spcPts val="3600"/>
              </a:spcAft>
              <a:buClr>
                <a:schemeClr val="accent2"/>
              </a:buClr>
              <a:buSzPct val="103000"/>
            </a:pPr>
            <a:r>
              <a:rPr lang="en-US" sz="3200" b="1" dirty="0"/>
              <a:t>Increase Normal Assessments</a:t>
            </a:r>
          </a:p>
          <a:p>
            <a:pPr>
              <a:spcAft>
                <a:spcPts val="3600"/>
              </a:spcAft>
              <a:buClr>
                <a:schemeClr val="accent2"/>
              </a:buClr>
              <a:buSzPct val="103000"/>
            </a:pPr>
            <a:r>
              <a:rPr lang="en-US" sz="3200" b="1" dirty="0"/>
              <a:t>Special Assessment</a:t>
            </a:r>
          </a:p>
          <a:p>
            <a:pPr>
              <a:spcAft>
                <a:spcPts val="3600"/>
              </a:spcAft>
              <a:buClr>
                <a:schemeClr val="accent2"/>
              </a:buClr>
              <a:buSzPct val="103000"/>
            </a:pPr>
            <a:r>
              <a:rPr lang="en-US" sz="3200" b="1" dirty="0"/>
              <a:t>Commercial Bank Loan</a:t>
            </a:r>
          </a:p>
          <a:p>
            <a:pPr>
              <a:spcAft>
                <a:spcPts val="3600"/>
              </a:spcAft>
              <a:buClr>
                <a:schemeClr val="accent2"/>
              </a:buClr>
              <a:buSzPct val="103000"/>
            </a:pPr>
            <a:r>
              <a:rPr lang="en-US" sz="3200" b="1" dirty="0"/>
              <a:t>Combination of two or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53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Next Step: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55280" cy="3276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n-US" sz="3200" b="1" dirty="0"/>
              <a:t>Review inventory data.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n-US" sz="3200" b="1" dirty="0"/>
              <a:t>Re-think replacement priorities.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n-US" sz="3200" b="1" dirty="0"/>
              <a:t>Check Cash Flow margins.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n-US" sz="3200" b="1" dirty="0"/>
              <a:t>Develop </a:t>
            </a:r>
            <a:r>
              <a:rPr lang="en-US" sz="3200" b="1" u="sng" dirty="0"/>
              <a:t>Strategic Funding Plan</a:t>
            </a:r>
            <a:r>
              <a:rPr lang="en-US" sz="32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54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Check Cash Flow Margins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55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7" name="Content Placeholder 6" descr="2015 Oaks at Brunswick Sample Report_Page_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24000"/>
            <a:ext cx="8220076" cy="4316627"/>
          </a:xfrm>
        </p:spPr>
      </p:pic>
      <p:sp>
        <p:nvSpPr>
          <p:cNvPr id="8" name="Oval 7"/>
          <p:cNvSpPr/>
          <p:nvPr/>
        </p:nvSpPr>
        <p:spPr>
          <a:xfrm>
            <a:off x="5181600" y="2952750"/>
            <a:ext cx="914400" cy="8382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end balance stays positive until year 2030.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457201"/>
            <a:ext cx="6393180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105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association has the latitude to “ramp up” rather than have one large increase.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5334000"/>
            <a:ext cx="381000" cy="0"/>
          </a:xfrm>
          <a:prstGeom prst="line">
            <a:avLst/>
          </a:prstGeom>
          <a:ln w="254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3000" y="4419600"/>
            <a:ext cx="990600" cy="914400"/>
          </a:xfrm>
          <a:prstGeom prst="straightConnector1">
            <a:avLst/>
          </a:prstGeom>
          <a:ln w="25400">
            <a:solidFill>
              <a:srgbClr val="7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Oaks at Brunswick Sample Report_Page_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71600" y="685800"/>
            <a:ext cx="694038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600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Cash Flow - $150,000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1144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Current Funding - $90,000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1752600"/>
            <a:ext cx="9906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0" y="1752600"/>
            <a:ext cx="304800" cy="2286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4111" y="2381244"/>
            <a:ext cx="228600" cy="228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86000"/>
            <a:ext cx="1143000" cy="9531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24200" y="3048000"/>
            <a:ext cx="1219200" cy="106680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838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Strategic Funding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spc="-150" dirty="0"/>
              <a:t>Ramp Up Annual Funding over five years:</a:t>
            </a:r>
          </a:p>
          <a:p>
            <a:pPr>
              <a:buNone/>
            </a:pPr>
            <a:endParaRPr lang="en-US" b="1" spc="-150" dirty="0"/>
          </a:p>
          <a:p>
            <a:pPr marL="1827213" indent="-265113">
              <a:spcBef>
                <a:spcPts val="1200"/>
              </a:spcBef>
              <a:buNone/>
            </a:pPr>
            <a:r>
              <a:rPr lang="en-US" sz="3000" b="1" dirty="0"/>
              <a:t>Year 1:	$90K to $102K</a:t>
            </a:r>
          </a:p>
          <a:p>
            <a:pPr marL="1827213" indent="-265113">
              <a:spcBef>
                <a:spcPts val="1200"/>
              </a:spcBef>
              <a:buNone/>
            </a:pPr>
            <a:r>
              <a:rPr lang="en-US" sz="3000" b="1" dirty="0"/>
              <a:t>Year 2:	$102K to $114K</a:t>
            </a:r>
          </a:p>
          <a:p>
            <a:pPr marL="1827213" indent="-265113">
              <a:spcBef>
                <a:spcPts val="1200"/>
              </a:spcBef>
              <a:buNone/>
            </a:pPr>
            <a:r>
              <a:rPr lang="en-US" sz="3000" b="1" dirty="0"/>
              <a:t>Year 3:	$114K to $126K</a:t>
            </a:r>
          </a:p>
          <a:p>
            <a:pPr marL="1827213" indent="-265113">
              <a:spcBef>
                <a:spcPts val="1200"/>
              </a:spcBef>
              <a:buNone/>
            </a:pPr>
            <a:r>
              <a:rPr lang="en-US" sz="3000" b="1" dirty="0"/>
              <a:t>Year 4:	$126K to $138K</a:t>
            </a:r>
          </a:p>
          <a:p>
            <a:pPr marL="1827213" indent="-265113">
              <a:spcBef>
                <a:spcPts val="1200"/>
              </a:spcBef>
              <a:buNone/>
            </a:pPr>
            <a:r>
              <a:rPr lang="en-US" sz="3000" b="1" dirty="0"/>
              <a:t>Year 5:	$138K to $150K  *</a:t>
            </a:r>
          </a:p>
          <a:p>
            <a:pPr marL="1827213" indent="-265113">
              <a:buNone/>
            </a:pPr>
            <a:endParaRPr lang="en-US" sz="2400" dirty="0"/>
          </a:p>
          <a:p>
            <a:pPr marL="265113" indent="-265113">
              <a:buNone/>
            </a:pPr>
            <a:r>
              <a:rPr lang="en-US" dirty="0"/>
              <a:t>*</a:t>
            </a:r>
            <a:r>
              <a:rPr lang="en-US" sz="2000" dirty="0"/>
              <a:t>Year 5 would bring Reserve Study update and would adjust for inflation, underfunding, changed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58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59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579.JPG"/>
          <p:cNvPicPr>
            <a:picLocks noChangeAspect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5105400" y="914400"/>
            <a:ext cx="3612444" cy="259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6400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“Perhaps the greatest </a:t>
            </a: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Duty of the Board of </a:t>
            </a: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Directors is to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Protect, </a:t>
            </a:r>
          </a:p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Preserve and Enhance </a:t>
            </a: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the value of the homes </a:t>
            </a: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within the community!”</a:t>
            </a:r>
          </a:p>
          <a:p>
            <a:pPr marL="0" indent="20638" algn="r">
              <a:buNone/>
            </a:pPr>
            <a:endParaRPr lang="en-US" sz="2000" b="1" dirty="0"/>
          </a:p>
          <a:p>
            <a:pPr marL="0" indent="20638" algn="r">
              <a:buNone/>
            </a:pPr>
            <a:r>
              <a:rPr lang="en-US" sz="2000" b="1" dirty="0"/>
              <a:t>Robert Lyles, Esq</a:t>
            </a:r>
            <a:r>
              <a:rPr lang="en-US" sz="2000" dirty="0"/>
              <a:t>. Charleston, SC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  Miller Dodson Assoc. Inc.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Flow Method</a:t>
            </a:r>
          </a:p>
          <a:p>
            <a:pPr algn="ctr">
              <a:buNone/>
            </a:pPr>
            <a:r>
              <a:rPr lang="en-US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en-US" sz="48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48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60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762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153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>
                <a:solidFill>
                  <a:schemeClr val="accent2"/>
                </a:solidFill>
              </a:rPr>
              <a:t>CASH FLOW  </a:t>
            </a:r>
            <a:r>
              <a:rPr lang="en-US" sz="2800" b="1" dirty="0">
                <a:solidFill>
                  <a:schemeClr val="accent2"/>
                </a:solidFill>
              </a:rPr>
              <a:t>VS</a:t>
            </a:r>
            <a:r>
              <a:rPr lang="en-US" b="1" dirty="0">
                <a:solidFill>
                  <a:schemeClr val="accent2"/>
                </a:solidFill>
              </a:rPr>
              <a:t>  COMPONENT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(Pooling vs. Full Funding)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153400" cy="32766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/>
              <a:t>CASH FLOW </a:t>
            </a:r>
            <a:r>
              <a:rPr lang="en-US" dirty="0"/>
              <a:t>(“Pooling”) METHOD</a:t>
            </a:r>
          </a:p>
          <a:p>
            <a:pPr lvl="1" eaLnBrk="1" hangingPunct="1">
              <a:buNone/>
            </a:pPr>
            <a:r>
              <a:rPr lang="en-US" dirty="0"/>
              <a:t>Treats Reserves as an aggregate “pool” of funds to </a:t>
            </a:r>
            <a:r>
              <a:rPr lang="en-US" u="sng" dirty="0"/>
              <a:t>adequately fund each year</a:t>
            </a:r>
            <a:r>
              <a:rPr lang="en-US" dirty="0"/>
              <a:t>.</a:t>
            </a:r>
          </a:p>
          <a:p>
            <a:pPr lvl="1"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b="1" dirty="0"/>
              <a:t>COMPONENT</a:t>
            </a:r>
            <a:r>
              <a:rPr lang="en-US" dirty="0"/>
              <a:t> (“Full Funding”) METHOD</a:t>
            </a:r>
          </a:p>
          <a:p>
            <a:pPr lvl="1" eaLnBrk="1" hangingPunct="1">
              <a:buNone/>
            </a:pPr>
            <a:r>
              <a:rPr lang="en-US" dirty="0"/>
              <a:t>Treats each Reserve Item as a separate “line item” budget to </a:t>
            </a:r>
            <a:r>
              <a:rPr lang="en-US" u="sng" dirty="0"/>
              <a:t>adequately fund each item</a:t>
            </a:r>
            <a:r>
              <a:rPr lang="en-US" dirty="0"/>
              <a:t>.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08ABD-865A-4D86-9D7C-DD325FAE895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/>
      <p:bldP spid="48333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77125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Illustration of the Different Mathematical Models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534400" cy="4572000"/>
          </a:xfrm>
        </p:spPr>
        <p:txBody>
          <a:bodyPr>
            <a:normAutofit fontScale="92500" lnSpcReduction="10000"/>
          </a:bodyPr>
          <a:lstStyle/>
          <a:p>
            <a:pPr marL="623888" indent="-565150" eaLnBrk="1" hangingPunct="1">
              <a:lnSpc>
                <a:spcPct val="80000"/>
              </a:lnSpc>
              <a:spcBef>
                <a:spcPts val="2400"/>
              </a:spcBef>
              <a:buClr>
                <a:schemeClr val="accent2"/>
              </a:buClr>
              <a:buSzPct val="120000"/>
            </a:pPr>
            <a:r>
              <a:rPr lang="en-US" b="1" dirty="0"/>
              <a:t>One Project per year, </a:t>
            </a:r>
          </a:p>
          <a:p>
            <a:pPr marL="623888" indent="-565150" eaLnBrk="1" hangingPunct="1">
              <a:lnSpc>
                <a:spcPct val="80000"/>
              </a:lnSpc>
              <a:spcBef>
                <a:spcPts val="2400"/>
              </a:spcBef>
              <a:buClr>
                <a:schemeClr val="accent2"/>
              </a:buClr>
              <a:buSzPct val="120000"/>
            </a:pPr>
            <a:r>
              <a:rPr lang="en-US" b="1" dirty="0"/>
              <a:t>Projects repeat every 4 yrs</a:t>
            </a:r>
          </a:p>
          <a:p>
            <a:pPr marL="623888" indent="-565150" eaLnBrk="1" hangingPunct="1">
              <a:lnSpc>
                <a:spcPct val="80000"/>
              </a:lnSpc>
              <a:spcBef>
                <a:spcPts val="2400"/>
              </a:spcBef>
              <a:buClr>
                <a:schemeClr val="accent2"/>
              </a:buClr>
              <a:buSzPct val="120000"/>
            </a:pPr>
            <a:r>
              <a:rPr lang="en-US" b="1" dirty="0"/>
              <a:t>Cost of $12,000 per Project</a:t>
            </a:r>
          </a:p>
          <a:p>
            <a:pPr marL="623888" indent="-565150">
              <a:lnSpc>
                <a:spcPct val="80000"/>
              </a:lnSpc>
              <a:spcBef>
                <a:spcPts val="1800"/>
              </a:spcBef>
              <a:buClr>
                <a:schemeClr val="accent2"/>
              </a:buClr>
              <a:buSzPct val="120000"/>
            </a:pPr>
            <a:r>
              <a:rPr lang="en-US" b="1" dirty="0"/>
              <a:t>Four Projects:</a:t>
            </a:r>
          </a:p>
          <a:p>
            <a:pPr marL="623888" indent="-565150">
              <a:lnSpc>
                <a:spcPct val="80000"/>
              </a:lnSpc>
              <a:spcBef>
                <a:spcPts val="1800"/>
              </a:spcBef>
              <a:buClr>
                <a:schemeClr val="accent2"/>
              </a:buClr>
              <a:buSzPct val="120000"/>
            </a:pPr>
            <a:r>
              <a:rPr lang="en-US" sz="400" dirty="0"/>
              <a:t> 	</a:t>
            </a:r>
          </a:p>
          <a:p>
            <a:pPr marL="1824038" lvl="1" indent="-452438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20000"/>
            </a:pPr>
            <a:r>
              <a:rPr lang="en-US" b="1" dirty="0"/>
              <a:t>Year One -		</a:t>
            </a:r>
            <a:r>
              <a:rPr lang="en-US" b="1" dirty="0" err="1"/>
              <a:t>Parging</a:t>
            </a:r>
            <a:r>
              <a:rPr lang="en-US" b="1" dirty="0"/>
              <a:t>, </a:t>
            </a:r>
          </a:p>
          <a:p>
            <a:pPr marL="1824038" lvl="1" indent="-452438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20000"/>
            </a:pPr>
            <a:r>
              <a:rPr lang="en-US" b="1" dirty="0"/>
              <a:t>Year Two -		Seal Coat, </a:t>
            </a:r>
          </a:p>
          <a:p>
            <a:pPr marL="1824038" lvl="1" indent="-452438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20000"/>
            </a:pPr>
            <a:r>
              <a:rPr lang="en-US" b="1" dirty="0"/>
              <a:t>Year Three -	Plumbing, </a:t>
            </a:r>
          </a:p>
          <a:p>
            <a:pPr marL="1824038" lvl="1" indent="-452438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20000"/>
            </a:pPr>
            <a:r>
              <a:rPr lang="en-US" b="1" dirty="0"/>
              <a:t>Year Four - 	Retaining Wall</a:t>
            </a:r>
          </a:p>
          <a:p>
            <a:pPr marL="623888" indent="-565150" eaLnBrk="1" hangingPunct="1">
              <a:lnSpc>
                <a:spcPct val="80000"/>
              </a:lnSpc>
              <a:spcBef>
                <a:spcPts val="1800"/>
              </a:spcBef>
              <a:buClr>
                <a:schemeClr val="accent2"/>
              </a:buClr>
              <a:buSzPct val="120000"/>
              <a:buNone/>
            </a:pPr>
            <a:r>
              <a:rPr lang="en-US" sz="2000" spc="-100" dirty="0"/>
              <a:t>	(Assume $Zero Starting Balance)  (Assume $Zero Threshold)</a:t>
            </a:r>
          </a:p>
          <a:p>
            <a:pPr marL="623888" indent="-565150"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9FB72-A9EE-45DC-99B4-FCC2F0FF726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  <p:bldP spid="36249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324600" cy="8397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Cash Flow Calculations</a:t>
            </a:r>
          </a:p>
        </p:txBody>
      </p:sp>
      <p:sp>
        <p:nvSpPr>
          <p:cNvPr id="6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0F341-35C3-45A7-A3A8-BF1BEE49BE1D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609600" y="1219200"/>
          <a:ext cx="8001001" cy="4595091"/>
        </p:xfrm>
        <a:graphic>
          <a:graphicData uri="http://schemas.openxmlformats.org/drawingml/2006/table">
            <a:tbl>
              <a:tblPr/>
              <a:tblGrid>
                <a:gridCol w="218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3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1st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200" b="1" baseline="30000"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200" b="1" baseline="30000">
                          <a:latin typeface="Calibri"/>
                          <a:ea typeface="Calibri"/>
                          <a:cs typeface="Times New Roman"/>
                        </a:rPr>
                        <a:t>rd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4th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COMPONENT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Cost x $1,000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Calibri"/>
                          <a:ea typeface="Calibri"/>
                          <a:cs typeface="Times New Roman"/>
                        </a:rPr>
                        <a:t>Annual Contributions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Parging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Year One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Paving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Year Two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Plumbing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Year Three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Retaining Wall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Year Four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$48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$48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43349" y="2438400"/>
            <a:ext cx="866775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438400"/>
            <a:ext cx="8382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2150" y="2438400"/>
            <a:ext cx="78105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2438400"/>
            <a:ext cx="8382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5181600"/>
            <a:ext cx="1066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5181600"/>
            <a:ext cx="1066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791325" cy="60801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Component Calculations</a:t>
            </a:r>
          </a:p>
        </p:txBody>
      </p:sp>
      <p:sp>
        <p:nvSpPr>
          <p:cNvPr id="6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0F341-35C3-45A7-A3A8-BF1BEE49BE1D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</p:nvPr>
        </p:nvGraphicFramePr>
        <p:xfrm>
          <a:off x="609600" y="1295402"/>
          <a:ext cx="7924800" cy="4573583"/>
        </p:xfrm>
        <a:graphic>
          <a:graphicData uri="http://schemas.openxmlformats.org/drawingml/2006/table">
            <a:tbl>
              <a:tblPr/>
              <a:tblGrid>
                <a:gridCol w="216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2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1st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200" b="1" baseline="30000"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200" b="1" baseline="30000">
                          <a:latin typeface="Calibri"/>
                          <a:ea typeface="Calibri"/>
                          <a:cs typeface="Times New Roman"/>
                        </a:rPr>
                        <a:t>rd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4th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COMPONENT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Cost x $1,000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Calibri"/>
                          <a:ea typeface="Calibri"/>
                          <a:cs typeface="Times New Roman"/>
                        </a:rPr>
                        <a:t>Annual Contributions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Parging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Year One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$21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Paving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Year Two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Plumbing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Year Three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$15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Retaining Wall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Year Four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$48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$25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$12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$66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0" marR="63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86200" y="2667000"/>
            <a:ext cx="914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3333750"/>
            <a:ext cx="1828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962400"/>
            <a:ext cx="2667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4648200"/>
            <a:ext cx="3505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7600" y="5257800"/>
            <a:ext cx="1066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5257800"/>
            <a:ext cx="1066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ADDA0F8-E04F-8CAB-DCBD-3975281E69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97350" y="6086475"/>
            <a:ext cx="533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5E71CBFA-5502-45FF-861A-8E02C197EB34}" type="slidenum">
              <a:rPr lang="en-US" altLang="en-US" sz="1800" smtClean="0"/>
              <a:pPr algn="l" eaLnBrk="0" hangingPunct="0"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800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50AC6D1F-5755-2E51-3617-81D17399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00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TextBox 10">
            <a:extLst>
              <a:ext uri="{FF2B5EF4-FFF2-40B4-BE49-F238E27FC236}">
                <a16:creationId xmlns:a16="http://schemas.microsoft.com/office/drawing/2014/main" id="{B098DF86-7605-A453-208A-9206318E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77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dirty="0"/>
              <a:t>Cash Flow Recommendation:		 $48K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dirty="0"/>
              <a:t>Component Recommendation:	 $66K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dirty="0"/>
              <a:t>Component Method requires 38% more  funding than Cash Flow.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dirty="0"/>
              <a:t>Cash Flow would be 72% of “Full Funding” if using Component Method.</a:t>
            </a:r>
          </a:p>
        </p:txBody>
      </p:sp>
      <p:sp>
        <p:nvSpPr>
          <p:cNvPr id="22533" name="TextBox 11">
            <a:extLst>
              <a:ext uri="{FF2B5EF4-FFF2-40B4-BE49-F238E27FC236}">
                <a16:creationId xmlns:a16="http://schemas.microsoft.com/office/drawing/2014/main" id="{7561F999-6186-A107-D5F2-FA261D61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"/>
            <a:ext cx="685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/>
              <a:t>Comparison:</a:t>
            </a:r>
          </a:p>
        </p:txBody>
      </p:sp>
      <p:sp>
        <p:nvSpPr>
          <p:cNvPr id="22534" name="Footer Placeholder 5">
            <a:extLst>
              <a:ext uri="{FF2B5EF4-FFF2-40B4-BE49-F238E27FC236}">
                <a16:creationId xmlns:a16="http://schemas.microsoft.com/office/drawing/2014/main" id="{35229E6E-932B-7CF1-2407-A93F3A8174DD}"/>
              </a:ext>
            </a:extLst>
          </p:cNvPr>
          <p:cNvSpPr txBox="1">
            <a:spLocks/>
          </p:cNvSpPr>
          <p:nvPr/>
        </p:nvSpPr>
        <p:spPr bwMode="auto">
          <a:xfrm>
            <a:off x="762000" y="6162675"/>
            <a:ext cx="2895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@ Miller Dodson Associates 2022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CD8F-459F-F6B8-5D02-92358361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80671"/>
            <a:ext cx="5867400" cy="914717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Actual Reserve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A3196-C24F-1EC3-FC4B-4C55E705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D4E80-8990-4AFB-8188-3F93A816DE2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33279B-5536-E7F1-0DC2-A493794C4993}"/>
              </a:ext>
            </a:extLst>
          </p:cNvPr>
          <p:cNvSpPr>
            <a:spLocks noGrp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E5F2EC9-6153-2F28-74AC-32CE6E01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6" y="1371600"/>
            <a:ext cx="7652103" cy="43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7FC2B-2B9B-DC85-B943-7E102C0F15FB}"/>
              </a:ext>
            </a:extLst>
          </p:cNvPr>
          <p:cNvSpPr txBox="1"/>
          <p:nvPr/>
        </p:nvSpPr>
        <p:spPr>
          <a:xfrm>
            <a:off x="1828800" y="227771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$56,026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4B223-F876-573A-BE52-AC6E94F82B66}"/>
              </a:ext>
            </a:extLst>
          </p:cNvPr>
          <p:cNvSpPr txBox="1"/>
          <p:nvPr/>
        </p:nvSpPr>
        <p:spPr>
          <a:xfrm>
            <a:off x="1855573" y="273937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$36,791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108DC-33F4-45FD-39F7-AA2C8E0A1431}"/>
              </a:ext>
            </a:extLst>
          </p:cNvPr>
          <p:cNvSpPr txBox="1"/>
          <p:nvPr/>
        </p:nvSpPr>
        <p:spPr>
          <a:xfrm>
            <a:off x="1828800" y="321469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$27,768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2BC9A6-2D80-A949-2361-E00A0E5CEB4C}"/>
              </a:ext>
            </a:extLst>
          </p:cNvPr>
          <p:cNvCxnSpPr/>
          <p:nvPr/>
        </p:nvCxnSpPr>
        <p:spPr>
          <a:xfrm>
            <a:off x="3429000" y="2508543"/>
            <a:ext cx="1371600" cy="348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DA7F3E-52F7-A2F8-5172-03BB94EB1ED0}"/>
              </a:ext>
            </a:extLst>
          </p:cNvPr>
          <p:cNvCxnSpPr>
            <a:cxnSpLocks/>
          </p:cNvCxnSpPr>
          <p:nvPr/>
        </p:nvCxnSpPr>
        <p:spPr>
          <a:xfrm>
            <a:off x="3429000" y="3453763"/>
            <a:ext cx="1233487" cy="270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ACECBA-AAE0-9E0C-8C78-F27F313F4380}"/>
              </a:ext>
            </a:extLst>
          </p:cNvPr>
          <p:cNvCxnSpPr>
            <a:cxnSpLocks/>
          </p:cNvCxnSpPr>
          <p:nvPr/>
        </p:nvCxnSpPr>
        <p:spPr>
          <a:xfrm>
            <a:off x="3420979" y="2981764"/>
            <a:ext cx="1487925" cy="3853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67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18388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</a:t>
            </a:r>
          </a:p>
          <a:p>
            <a:pPr algn="ctr">
              <a:buNone/>
            </a:pPr>
            <a:r>
              <a:rPr lang="en-US" sz="32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>
              <a:buNone/>
            </a:pPr>
            <a:r>
              <a:rPr lang="en-US" sz="44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 Fund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68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7620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Module 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700000"/>
                </a:solidFill>
              </a:rPr>
              <a:t>Understand Inflation - </a:t>
            </a:r>
            <a:br>
              <a:rPr lang="en-US" b="1" dirty="0">
                <a:solidFill>
                  <a:srgbClr val="700000"/>
                </a:solidFill>
              </a:rPr>
            </a:br>
            <a:r>
              <a:rPr lang="en-US" b="1" dirty="0">
                <a:solidFill>
                  <a:srgbClr val="700000"/>
                </a:solidFill>
              </a:rPr>
              <a:t>CPI vs 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150000"/>
            </a:pPr>
            <a:r>
              <a:rPr lang="en-US" b="1" dirty="0"/>
              <a:t>Consumer Price Index (CPI)</a:t>
            </a:r>
            <a:endParaRPr lang="en-US" dirty="0"/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/>
              <a:t>Food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/>
              <a:t>Fuel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/>
              <a:t>Electricity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/>
              <a:t>Housing Costs (meaning rent)</a:t>
            </a:r>
          </a:p>
          <a:p>
            <a:pPr eaLnBrk="1" hangingPunct="1">
              <a:spcBef>
                <a:spcPts val="2400"/>
              </a:spcBef>
              <a:buClr>
                <a:schemeClr val="accent2"/>
              </a:buClr>
              <a:buSzPct val="150000"/>
            </a:pPr>
            <a:r>
              <a:rPr lang="en-US" b="1" dirty="0"/>
              <a:t>Producer Price Index (PPI)</a:t>
            </a:r>
            <a:endParaRPr lang="en-US" dirty="0"/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/>
              <a:t>Manufacturing costs</a:t>
            </a:r>
          </a:p>
          <a:p>
            <a:pPr lvl="1" eaLnBrk="1" hangingPunct="1">
              <a:buClr>
                <a:schemeClr val="accent2"/>
              </a:buClr>
              <a:buSzPct val="150000"/>
            </a:pPr>
            <a:r>
              <a:rPr lang="en-US" dirty="0"/>
              <a:t>Construction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69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7142-2D74-4D73-A54C-267CA279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31" y="904983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0000"/>
                </a:solidFill>
              </a:rPr>
              <a:t>How Do Reserves protect property values?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B6E7-A15B-481B-857C-FB564D6E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08" y="2289048"/>
            <a:ext cx="8183880" cy="4187952"/>
          </a:xfrm>
        </p:spPr>
        <p:txBody>
          <a:bodyPr/>
          <a:lstStyle/>
          <a:p>
            <a:pPr marL="569913" indent="-344488">
              <a:spcAft>
                <a:spcPts val="1800"/>
              </a:spcAft>
              <a:buClr>
                <a:srgbClr val="700000"/>
              </a:buClr>
              <a:buSzPct val="100000"/>
            </a:pPr>
            <a:r>
              <a:rPr lang="en-US" dirty="0">
                <a:latin typeface="+mj-lt"/>
              </a:rPr>
              <a:t>Ensure that funding is available for timely replacement.</a:t>
            </a:r>
          </a:p>
          <a:p>
            <a:pPr marL="569913" indent="-344488">
              <a:spcAft>
                <a:spcPts val="1800"/>
              </a:spcAft>
              <a:buClr>
                <a:srgbClr val="700000"/>
              </a:buClr>
              <a:buSzPct val="100000"/>
            </a:pPr>
            <a:r>
              <a:rPr lang="en-US" dirty="0">
                <a:latin typeface="+mj-lt"/>
              </a:rPr>
              <a:t>Stabilize Annual Assessment.</a:t>
            </a:r>
          </a:p>
          <a:p>
            <a:pPr marL="569913" indent="-344488">
              <a:spcAft>
                <a:spcPts val="1800"/>
              </a:spcAft>
              <a:buClr>
                <a:srgbClr val="700000"/>
              </a:buClr>
              <a:buSzPct val="100000"/>
            </a:pPr>
            <a:r>
              <a:rPr lang="en-US" dirty="0"/>
              <a:t>Spread r</a:t>
            </a:r>
            <a:r>
              <a:rPr lang="en-US" dirty="0">
                <a:latin typeface="+mj-lt"/>
              </a:rPr>
              <a:t>eplacement costs equitably over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906F-1E2A-4D7F-8637-A9CC5052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3647E-D9F3-108D-B10B-B7B228D3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70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BF632-EEDF-C8A7-0A38-AEF0B13B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5102"/>
            <a:ext cx="8229600" cy="61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0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22FA-CE20-989F-24B8-28750506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EE525-8AD8-5A1C-2382-EC9DD242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71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EF12-66DA-1BEF-EFB8-25874B1D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608"/>
          <a:stretch>
            <a:fillRect/>
          </a:stretch>
        </p:blipFill>
        <p:spPr>
          <a:xfrm>
            <a:off x="580896" y="1226825"/>
            <a:ext cx="8029704" cy="34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53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B240-BD00-77F1-0A5E-B4F4F0352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806E-7444-6F27-C9FF-2D4AC4D1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72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BD6A2-C09F-71B9-B5F2-4D1CBE03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6743"/>
            <a:ext cx="8101475" cy="1157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C4783-11D9-3709-FBC8-5DA63964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775"/>
          <a:stretch>
            <a:fillRect/>
          </a:stretch>
        </p:blipFill>
        <p:spPr>
          <a:xfrm>
            <a:off x="457200" y="2385035"/>
            <a:ext cx="8101475" cy="4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40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40C7-7BD0-E060-56C4-E9E4EC16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73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76A5C-6088-8E77-DA3C-EC72E493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775"/>
          <a:stretch>
            <a:fillRect/>
          </a:stretch>
        </p:blipFill>
        <p:spPr>
          <a:xfrm>
            <a:off x="521261" y="838200"/>
            <a:ext cx="8169275" cy="4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75D50-CB9D-70FB-2A75-3DD3BB2E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1" y="1272565"/>
            <a:ext cx="8169275" cy="42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52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E10A6-7B5B-C384-F3F3-84CC6848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E9215-6602-21E8-1F3A-07B95E7B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85179-2274-3EC2-8248-37E67632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8" y="932737"/>
            <a:ext cx="818798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50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40C7-7BD0-E060-56C4-E9E4EC16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75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C4D19-ADC0-EC3D-6DA8-9A8DB5DB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775"/>
          <a:stretch>
            <a:fillRect/>
          </a:stretch>
        </p:blipFill>
        <p:spPr>
          <a:xfrm>
            <a:off x="458347" y="990600"/>
            <a:ext cx="8101475" cy="4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B1BA5-92C3-FA1A-6CE8-1C3CCB93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7" y="1424964"/>
            <a:ext cx="8101475" cy="42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256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94CE-7875-DCFB-750C-1CBF6269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99590"/>
            <a:ext cx="2514600" cy="670560"/>
          </a:xfrm>
        </p:spPr>
        <p:txBody>
          <a:bodyPr/>
          <a:lstStyle/>
          <a:p>
            <a:r>
              <a:rPr lang="en-US" dirty="0">
                <a:solidFill>
                  <a:srgbClr val="700000"/>
                </a:solidFill>
                <a:effectLst/>
                <a:latin typeface="Source Serif 4"/>
              </a:rPr>
              <a:t>DIVE BRIEF:</a:t>
            </a:r>
            <a:endParaRPr lang="en-US" sz="2800" b="0" dirty="0">
              <a:solidFill>
                <a:srgbClr val="7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5DE6-01C7-67F5-2A8A-DF40E816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70150"/>
            <a:ext cx="8183880" cy="32766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b="1" i="0" dirty="0">
                <a:solidFill>
                  <a:srgbClr val="0A0A0A"/>
                </a:solidFill>
                <a:effectLst/>
                <a:latin typeface="Source Serif 4"/>
              </a:rPr>
              <a:t>Tariff fears tied to biggest construction cost jump in 2 years</a:t>
            </a:r>
            <a:r>
              <a:rPr lang="en-US" sz="1200" b="1" i="0" dirty="0">
                <a:solidFill>
                  <a:srgbClr val="0A0A0A"/>
                </a:solidFill>
                <a:effectLst/>
                <a:latin typeface="Source Serif 4"/>
              </a:rPr>
              <a:t>.</a:t>
            </a:r>
          </a:p>
          <a:p>
            <a:pPr marL="0" indent="0" algn="l">
              <a:buNone/>
            </a:pPr>
            <a:endParaRPr lang="en-US" sz="1200" b="1" i="0" dirty="0">
              <a:solidFill>
                <a:srgbClr val="0A0A0A"/>
              </a:solidFill>
              <a:effectLst/>
              <a:latin typeface="Source Serif 4"/>
            </a:endParaRP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A0A0A"/>
                </a:solidFill>
                <a:effectLst/>
                <a:latin typeface="Source Serif 4"/>
              </a:rPr>
              <a:t>Contractors have rushed to buy materials before potential tariffs go into effect, pushing prices higher. More hikes could lie ahead, according to construction trade associations.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19E4C-A898-D597-9D32-F0B5296C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AutoShape 2" descr="Industry Dive">
            <a:extLst>
              <a:ext uri="{FF2B5EF4-FFF2-40B4-BE49-F238E27FC236}">
                <a16:creationId xmlns:a16="http://schemas.microsoft.com/office/drawing/2014/main" id="{F9F0256C-8284-3F4E-D692-CD008FB39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onstruction Dive">
            <a:hlinkClick r:id="rId2"/>
            <a:extLst>
              <a:ext uri="{FF2B5EF4-FFF2-40B4-BE49-F238E27FC236}">
                <a16:creationId xmlns:a16="http://schemas.microsoft.com/office/drawing/2014/main" id="{E6CF1EAF-3D94-F5F1-94D7-5EC9E1872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" y="803362"/>
            <a:ext cx="4572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Construction </a:t>
            </a:r>
            <a:r>
              <a:rPr lang="en-US" sz="4000" b="1" dirty="0"/>
              <a:t>DIVE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E61A7-9549-636A-2B45-7EDADF78663F}"/>
              </a:ext>
            </a:extLst>
          </p:cNvPr>
          <p:cNvSpPr txBox="1"/>
          <p:nvPr/>
        </p:nvSpPr>
        <p:spPr>
          <a:xfrm>
            <a:off x="5165898" y="94349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00000"/>
                </a:solidFill>
              </a:rPr>
              <a:t>February 13,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533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8207-5998-6E18-E341-C98B89BB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A0A0A"/>
                </a:solidFill>
                <a:effectLst/>
                <a:latin typeface="Source Serif 4"/>
              </a:rPr>
              <a:t>Dive Brief: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F587-520A-BEBC-8044-ABC2E4F7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260763"/>
            <a:ext cx="8183880" cy="485111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rgbClr val="700000"/>
                </a:solidFill>
                <a:effectLst/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 input prices jumped 1.4%</a:t>
            </a:r>
            <a:r>
              <a:rPr lang="en-US" sz="3600" b="0" i="0" dirty="0">
                <a:solidFill>
                  <a:srgbClr val="7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in January, marking the largest monthly increase in two years, according to an analysis by Associated Builders and Contractors.</a:t>
            </a:r>
            <a:endParaRPr lang="en-US" sz="1700" b="0" i="0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§"/>
            </a:pPr>
            <a:endParaRPr lang="en-US" sz="1700" b="0" i="0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Energy costs drove much of that increase, with crude petroleum, natural gas and unprocessed energy all rising.</a:t>
            </a:r>
            <a:endParaRPr lang="en-US" sz="1900" b="0" i="0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§"/>
            </a:pPr>
            <a:endParaRPr lang="en-US" sz="1900" b="0" i="0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7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However, the price jump also stems from a rush to purchase materials ahead of potential tariffs, said Anirban Basu, ABC chief economist. The cost of inputs to construction now sits 40.5% higher than February 2020, according to the report.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6AFD-AE64-61A6-08C7-3871492C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05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F36C-2FD3-AF43-2D28-FFB9EE8B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78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029BB2-AA96-373E-3801-27E42FC25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533400"/>
            <a:ext cx="734154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55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C5C8-788E-1EC4-099F-C9CAB55B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80162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B4B7-0CE9-6229-205F-4037AB84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35024"/>
            <a:ext cx="8183880" cy="46085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pc="-100" dirty="0"/>
              <a:t>Reserves are necessary to establish a </a:t>
            </a:r>
            <a:r>
              <a:rPr lang="en-US" b="1" spc="-100" dirty="0"/>
              <a:t>Financially Sustainable Community</a:t>
            </a:r>
            <a:r>
              <a:rPr lang="en-US" spc="-100" dirty="0"/>
              <a:t>!</a:t>
            </a:r>
          </a:p>
          <a:p>
            <a:pPr>
              <a:spcBef>
                <a:spcPts val="1800"/>
              </a:spcBef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pc="-100" dirty="0"/>
              <a:t>Reserves help protect property values!</a:t>
            </a:r>
          </a:p>
          <a:p>
            <a:pPr>
              <a:spcBef>
                <a:spcPts val="1800"/>
              </a:spcBef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b="1" spc="-100" dirty="0"/>
              <a:t>Board</a:t>
            </a:r>
            <a:r>
              <a:rPr lang="en-US" spc="-100" dirty="0"/>
              <a:t> (and Manager) </a:t>
            </a:r>
            <a:r>
              <a:rPr lang="en-US" b="1" spc="-100" dirty="0"/>
              <a:t>has an active role </a:t>
            </a:r>
            <a:r>
              <a:rPr lang="en-US" spc="-100" dirty="0"/>
              <a:t>in producing an accurate Reserve Study!</a:t>
            </a:r>
          </a:p>
          <a:p>
            <a:pPr>
              <a:spcBef>
                <a:spcPts val="1800"/>
              </a:spcBef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pc="-100" dirty="0"/>
              <a:t>Use the </a:t>
            </a:r>
            <a:r>
              <a:rPr lang="en-US" b="1" spc="-100" dirty="0"/>
              <a:t>Cash Flow Method </a:t>
            </a:r>
            <a:r>
              <a:rPr lang="en-US" spc="-100" dirty="0"/>
              <a:t>of calculation!</a:t>
            </a:r>
          </a:p>
          <a:p>
            <a:pPr>
              <a:spcBef>
                <a:spcPts val="1800"/>
              </a:spcBef>
              <a:buClr>
                <a:srgbClr val="C0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b="1" spc="-100" dirty="0"/>
              <a:t>Inflation is an important consideration </a:t>
            </a:r>
            <a:r>
              <a:rPr lang="en-US" spc="-100" dirty="0"/>
              <a:t>in Reserve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BE67-99B5-B7C0-F382-2F5C2E4F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79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69BD-2481-43A8-9F43-583F4EFB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482"/>
            <a:ext cx="8183880" cy="105156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Is the Board Required to do a Reserve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721A-ACF8-4DC3-91C1-CEDEA5EB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905000"/>
            <a:ext cx="8183880" cy="3733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700000"/>
              </a:buClr>
              <a:buSzPct val="120000"/>
            </a:pPr>
            <a:r>
              <a:rPr lang="en-US" dirty="0"/>
              <a:t>Not all States require Reserve Studies. 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700000"/>
              </a:buClr>
              <a:buSzPct val="120000"/>
            </a:pPr>
            <a:r>
              <a:rPr lang="en-US" dirty="0"/>
              <a:t>Governing Docs. may provide Board the authority to establish Reserves in budget.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700000"/>
              </a:buClr>
              <a:buSzPct val="120000"/>
            </a:pPr>
            <a:r>
              <a:rPr lang="en-US" dirty="0"/>
              <a:t>Boards still have a Fiduciary Duty to make prudent, business-like decisions.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700000"/>
              </a:buClr>
              <a:buSzPct val="120000"/>
            </a:pPr>
            <a:r>
              <a:rPr lang="en-US" dirty="0"/>
              <a:t>Maintaining Reserves is considered Industry “Best-Practice” and “Industry Standard”.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C1B47-4065-48E8-9B72-39285EC2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A7DC-FF39-45AA-674E-3196001D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5497"/>
            <a:ext cx="8183880" cy="10515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0000"/>
                </a:solidFill>
              </a:rPr>
              <a:t>PDF of this presentation is available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983DE-3B0A-3A87-0056-E4CB36DB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48" y="2819400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MillerDodson.com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2F2AF-A494-686B-FAEE-5ED1505B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80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968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81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1830-FE3A-8C3B-1191-3B3E8776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8382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Speaker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8F17-43B7-2B36-392E-EC6EDBE6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7403C-A272-088B-44F3-3AD8CCDF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821539B9-D846-C483-D840-8521B984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7271" r="13499" b="13632"/>
          <a:stretch>
            <a:fillRect/>
          </a:stretch>
        </p:blipFill>
        <p:spPr bwMode="auto">
          <a:xfrm>
            <a:off x="502920" y="1371600"/>
            <a:ext cx="1139825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9F8C09-929A-7215-74DE-E9D0380C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465" y="1555402"/>
            <a:ext cx="68459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Peter B. Miller, RS,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EBP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has worked professionally with community associations, both as an Architect and a Reserve Specialist, for over 35 years. He is one of the most widely recognized authorities in the field of Replacement Reserves and Reserve Fund Planning. A frequent author and speaker, his article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 Reserve Truth – What We Must Learn from the Surfside Florida Tragedy”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was published in CAI’s internationally distributed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Common Ground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magazine.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69CE2-B46E-D62E-2462-FA1D464DB076}"/>
              </a:ext>
            </a:extLst>
          </p:cNvPr>
          <p:cNvSpPr txBox="1"/>
          <p:nvPr/>
        </p:nvSpPr>
        <p:spPr>
          <a:xfrm>
            <a:off x="457200" y="3061162"/>
            <a:ext cx="7924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  <a:tabLst>
                <a:tab pos="-228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 served on the Community Associations Institute’s (CAI) </a:t>
            </a: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Reserve Study Standards Committee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developed the CAI National Reserve Study Standards in the 1990’s and was appointed by CAI’s President a Co-Chair for the “Reserve, Maintenance, and Building Safety Task Force”.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 served on CAI's National Board of Trustees from 2018 through 2022.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 has also served as a “Subject Matter Expert” on Reserve Study legislation for the Commonwealth of Virginia, as well as the States of Maryland and Delaware.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4F677-1D0C-86B9-5CFC-ED8FD6742829}"/>
              </a:ext>
            </a:extLst>
          </p:cNvPr>
          <p:cNvSpPr txBox="1"/>
          <p:nvPr/>
        </p:nvSpPr>
        <p:spPr>
          <a:xfrm>
            <a:off x="429208" y="4529600"/>
            <a:ext cx="75906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buNone/>
              <a:tabLst>
                <a:tab pos="-228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Firm of Miller Dodson Associates specializes in Reserve Studies and conducts between 850 – 1,000 Reserve Studies annually.</a:t>
            </a:r>
          </a:p>
          <a:p>
            <a:pPr marL="0" marR="0" algn="l">
              <a:buNone/>
              <a:tabLst>
                <a:tab pos="-228600" algn="l"/>
              </a:tabLst>
            </a:pP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l">
              <a:buNone/>
              <a:tabLst>
                <a:tab pos="-228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 and his wife, Kathy, split their time between their award-winning historic home in Annapolis, Maryland and their home in Cape Charles on the lower Eastern Shore of Virginia.</a:t>
            </a:r>
          </a:p>
        </p:txBody>
      </p:sp>
    </p:spTree>
    <p:extLst>
      <p:ext uri="{BB962C8B-B14F-4D97-AF65-F5344CB8AC3E}">
        <p14:creationId xmlns:p14="http://schemas.microsoft.com/office/powerpoint/2010/main" val="35892553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F706F-DB9F-753B-A4E4-9BADFA0C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260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84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96B5-C006-4E48-A4E7-84163083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0000"/>
                </a:solidFill>
              </a:rPr>
              <a:t>Reserve Study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33C3-487F-49F6-87BD-EB0F32EBD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598"/>
            <a:ext cx="8183880" cy="4381602"/>
          </a:xfrm>
        </p:spPr>
        <p:txBody>
          <a:bodyPr>
            <a:normAutofit/>
          </a:bodyPr>
          <a:lstStyle/>
          <a:p>
            <a:pPr marL="461963" indent="-265113"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Level I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Full Study w/ Onsite Condition Assessment.</a:t>
            </a:r>
          </a:p>
          <a:p>
            <a:pPr marL="461963" indent="-265113"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Level II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Reserve Study Update w/ On-site Condition Assessment</a:t>
            </a:r>
          </a:p>
          <a:p>
            <a:pPr marL="461963" indent="-265113"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Level III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Reserve Study Update w/o On-site Condition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Assessment</a:t>
            </a:r>
          </a:p>
          <a:p>
            <a:pPr marL="457200" indent="-457200">
              <a:buClr>
                <a:srgbClr val="7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Level IV </a:t>
            </a:r>
          </a:p>
          <a:p>
            <a:pPr lvl="1">
              <a:buClr>
                <a:srgbClr val="700000"/>
              </a:buClr>
              <a:buFont typeface="Arial" panose="020B0604020202020204" pitchFamily="34" charset="0"/>
              <a:buChar char="•"/>
            </a:pPr>
            <a:r>
              <a:rPr lang="en-US" dirty="0"/>
              <a:t>Preliminary Reserve Study (from Drawings)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42B40-E50E-4311-AFF6-F0AAF31A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0EAF-A4A6-4DBF-B9A1-DBF75773B98D}" type="slidenum">
              <a:rPr lang="en-US" smtClean="0"/>
              <a:pPr>
                <a:defRPr/>
              </a:pPr>
              <a:t>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B550AD45E554DA0F244268656D23C" ma:contentTypeVersion="19" ma:contentTypeDescription="Create a new document." ma:contentTypeScope="" ma:versionID="b335dcf882048525f4a95c8b63ccf1ed">
  <xsd:schema xmlns:xsd="http://www.w3.org/2001/XMLSchema" xmlns:xs="http://www.w3.org/2001/XMLSchema" xmlns:p="http://schemas.microsoft.com/office/2006/metadata/properties" xmlns:ns2="b1bc6faa-ec4e-460e-9db2-b823c3b21699" xmlns:ns3="e92da1be-9184-4eb6-8267-a44f0831fa62" targetNamespace="http://schemas.microsoft.com/office/2006/metadata/properties" ma:root="true" ma:fieldsID="0097296fba6dc86dd9fd576993416e90" ns2:_="" ns3:_="">
    <xsd:import namespace="b1bc6faa-ec4e-460e-9db2-b823c3b21699"/>
    <xsd:import namespace="e92da1be-9184-4eb6-8267-a44f0831f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c6faa-ec4e-460e-9db2-b823c3b21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cb64fa1-cbda-4472-877d-cdbdd31bf8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a1be-9184-4eb6-8267-a44f0831f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6b3c63-c79a-4532-a280-5447bf7ae6c0}" ma:internalName="TaxCatchAll" ma:showField="CatchAllData" ma:web="e92da1be-9184-4eb6-8267-a44f0831f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2da1be-9184-4eb6-8267-a44f0831fa62" xsi:nil="true"/>
    <_Flow_SignoffStatus xmlns="b1bc6faa-ec4e-460e-9db2-b823c3b21699" xsi:nil="true"/>
    <lcf76f155ced4ddcb4097134ff3c332f xmlns="b1bc6faa-ec4e-460e-9db2-b823c3b216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77D92D-7241-4671-9FE5-C022DACA4EC7}"/>
</file>

<file path=customXml/itemProps2.xml><?xml version="1.0" encoding="utf-8"?>
<ds:datastoreItem xmlns:ds="http://schemas.openxmlformats.org/officeDocument/2006/customXml" ds:itemID="{2764DC25-9CB0-4DF6-B03C-2EB44F9B685E}"/>
</file>

<file path=customXml/itemProps3.xml><?xml version="1.0" encoding="utf-8"?>
<ds:datastoreItem xmlns:ds="http://schemas.openxmlformats.org/officeDocument/2006/customXml" ds:itemID="{994F94DA-790F-483C-995A-4D56C00BED4B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8786</TotalTime>
  <Words>2037</Words>
  <Application>Microsoft Office PowerPoint</Application>
  <PresentationFormat>On-screen Show (4:3)</PresentationFormat>
  <Paragraphs>449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</vt:lpstr>
      <vt:lpstr>Calibri</vt:lpstr>
      <vt:lpstr>Georgia</vt:lpstr>
      <vt:lpstr>Source Serif 4</vt:lpstr>
      <vt:lpstr>Times New Roman</vt:lpstr>
      <vt:lpstr>Verdana</vt:lpstr>
      <vt:lpstr>Wingdings</vt:lpstr>
      <vt:lpstr>Wingdings 2</vt:lpstr>
      <vt:lpstr>Aspect</vt:lpstr>
      <vt:lpstr>PowerPoint Presentation</vt:lpstr>
      <vt:lpstr>Topics:</vt:lpstr>
      <vt:lpstr>PowerPoint Presentation</vt:lpstr>
      <vt:lpstr>What are Reserves?</vt:lpstr>
      <vt:lpstr>Why are Reserves Important?</vt:lpstr>
      <vt:lpstr>PowerPoint Presentation</vt:lpstr>
      <vt:lpstr>How Do Reserves protect property values?</vt:lpstr>
      <vt:lpstr>Is the Board Required to do a Reserve Study?</vt:lpstr>
      <vt:lpstr>Reserve Study Levels</vt:lpstr>
      <vt:lpstr>What are Reserve Components</vt:lpstr>
      <vt:lpstr>National Reserve Study Standards  as Revised 2023</vt:lpstr>
      <vt:lpstr>Engaging a Qualified Reserve Study Provider</vt:lpstr>
      <vt:lpstr>Why We Plan For Reserves</vt:lpstr>
      <vt:lpstr>Legal Considerations</vt:lpstr>
      <vt:lpstr>Practical / Financial  Considerations</vt:lpstr>
      <vt:lpstr>Ethical Considerations</vt:lpstr>
      <vt:lpstr>PowerPoint Presentation</vt:lpstr>
      <vt:lpstr> </vt:lpstr>
      <vt:lpstr> </vt:lpstr>
      <vt:lpstr>PowerPoint Presentation</vt:lpstr>
      <vt:lpstr>PowerPoint Presentation</vt:lpstr>
      <vt:lpstr>Reasonable Expectations!</vt:lpstr>
      <vt:lpstr>PowerPoint Presentation</vt:lpstr>
      <vt:lpstr>PowerPoint Presentation</vt:lpstr>
      <vt:lpstr>Where do the Reserves fit in the budgeting process?</vt:lpstr>
      <vt:lpstr>Three distinct purposes</vt:lpstr>
      <vt:lpstr>Operations Costs</vt:lpstr>
      <vt:lpstr>Maintenance Costs</vt:lpstr>
      <vt:lpstr>Replacement Reserve Costs</vt:lpstr>
      <vt:lpstr>  Financially Sustainable Community!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Involvement</vt:lpstr>
      <vt:lpstr>Board Involvement (continued)</vt:lpstr>
      <vt:lpstr>PowerPoint Presentation</vt:lpstr>
      <vt:lpstr>PowerPoint Presentation</vt:lpstr>
      <vt:lpstr>PowerPoint Presentation</vt:lpstr>
      <vt:lpstr>PowerPoint Presentation</vt:lpstr>
      <vt:lpstr>What’s the Next Step?</vt:lpstr>
      <vt:lpstr>What’s the Next Step?</vt:lpstr>
      <vt:lpstr>What Are Your Alternatives?</vt:lpstr>
      <vt:lpstr>Next Step:</vt:lpstr>
      <vt:lpstr>Check Cash Flow Margins</vt:lpstr>
      <vt:lpstr>PowerPoint Presentation</vt:lpstr>
      <vt:lpstr>PowerPoint Presentation</vt:lpstr>
      <vt:lpstr>Strategic Funding Plan</vt:lpstr>
      <vt:lpstr>PowerPoint Presentation</vt:lpstr>
      <vt:lpstr>PowerPoint Presentation</vt:lpstr>
      <vt:lpstr>CASH FLOW  VS  COMPONENT (Pooling vs. Full Funding)</vt:lpstr>
      <vt:lpstr>  Illustration of the Different Mathematical Models</vt:lpstr>
      <vt:lpstr>Cash Flow Calculations</vt:lpstr>
      <vt:lpstr>Component Calculations</vt:lpstr>
      <vt:lpstr>PowerPoint Presentation</vt:lpstr>
      <vt:lpstr>Actual Reserve Study</vt:lpstr>
      <vt:lpstr>PowerPoint Presentation</vt:lpstr>
      <vt:lpstr>PowerPoint Presentation</vt:lpstr>
      <vt:lpstr>Understand Inflation -  CPI vs PPI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 BRIEF:</vt:lpstr>
      <vt:lpstr>Dive Brief:</vt:lpstr>
      <vt:lpstr>PowerPoint Presentation</vt:lpstr>
      <vt:lpstr>Take Aways</vt:lpstr>
      <vt:lpstr>PDF of this presentation is available at</vt:lpstr>
      <vt:lpstr>PowerPoint Presentation</vt:lpstr>
      <vt:lpstr>Speaker Profile</vt:lpstr>
      <vt:lpstr>PowerPoint Presentation</vt:lpstr>
      <vt:lpstr>PowerPoint Presentation</vt:lpstr>
    </vt:vector>
  </TitlesOfParts>
  <Company>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Property Values; Proper Maintenance and Replacement Reserves</dc:title>
  <dc:creator>P Miller</dc:creator>
  <cp:lastModifiedBy>Peter Miller</cp:lastModifiedBy>
  <cp:revision>649</cp:revision>
  <cp:lastPrinted>2012-11-08T21:55:56Z</cp:lastPrinted>
  <dcterms:created xsi:type="dcterms:W3CDTF">2004-09-10T13:53:20Z</dcterms:created>
  <dcterms:modified xsi:type="dcterms:W3CDTF">2025-09-08T19:59:50Z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0x01010016DB550AD45E554DA0F244268656D23C</vt:lpwstr>
  </property>
</Properties>
</file>